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media/image11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7" r:id="rId3"/>
  </p:sldMasterIdLst>
  <p:notesMasterIdLst>
    <p:notesMasterId r:id="rId5"/>
  </p:notesMasterIdLst>
  <p:handoutMasterIdLst>
    <p:handoutMasterId r:id="rId126"/>
  </p:handoutMasterIdLst>
  <p:sldIdLst>
    <p:sldId id="325" r:id="rId4"/>
    <p:sldId id="569" r:id="rId6"/>
    <p:sldId id="328" r:id="rId7"/>
    <p:sldId id="327" r:id="rId8"/>
    <p:sldId id="571" r:id="rId9"/>
    <p:sldId id="309" r:id="rId10"/>
    <p:sldId id="259" r:id="rId11"/>
    <p:sldId id="539" r:id="rId12"/>
    <p:sldId id="1023" r:id="rId13"/>
    <p:sldId id="1065" r:id="rId14"/>
    <p:sldId id="1097" r:id="rId15"/>
    <p:sldId id="1099" r:id="rId16"/>
    <p:sldId id="1100" r:id="rId17"/>
    <p:sldId id="1101" r:id="rId18"/>
    <p:sldId id="1102" r:id="rId19"/>
    <p:sldId id="1103" r:id="rId20"/>
    <p:sldId id="1104" r:id="rId21"/>
    <p:sldId id="1024" r:id="rId22"/>
    <p:sldId id="1105" r:id="rId23"/>
    <p:sldId id="1106" r:id="rId24"/>
    <p:sldId id="1107" r:id="rId25"/>
    <p:sldId id="999" r:id="rId26"/>
    <p:sldId id="1108" r:id="rId27"/>
    <p:sldId id="1109" r:id="rId28"/>
    <p:sldId id="1110" r:id="rId29"/>
    <p:sldId id="1111" r:id="rId30"/>
    <p:sldId id="1112" r:id="rId31"/>
    <p:sldId id="1113" r:id="rId32"/>
    <p:sldId id="1114" r:id="rId33"/>
    <p:sldId id="1115" r:id="rId34"/>
    <p:sldId id="1116" r:id="rId35"/>
    <p:sldId id="1118" r:id="rId36"/>
    <p:sldId id="1117" r:id="rId37"/>
    <p:sldId id="1119" r:id="rId38"/>
    <p:sldId id="1120" r:id="rId39"/>
    <p:sldId id="1121" r:id="rId40"/>
    <p:sldId id="1122" r:id="rId41"/>
    <p:sldId id="1123" r:id="rId42"/>
    <p:sldId id="1124" r:id="rId43"/>
    <p:sldId id="1125" r:id="rId44"/>
    <p:sldId id="1126" r:id="rId45"/>
    <p:sldId id="1127" r:id="rId46"/>
    <p:sldId id="1128" r:id="rId47"/>
    <p:sldId id="1129" r:id="rId48"/>
    <p:sldId id="1130" r:id="rId49"/>
    <p:sldId id="1131" r:id="rId50"/>
    <p:sldId id="1132" r:id="rId51"/>
    <p:sldId id="1133" r:id="rId52"/>
    <p:sldId id="1134" r:id="rId53"/>
    <p:sldId id="1135" r:id="rId54"/>
    <p:sldId id="1136" r:id="rId55"/>
    <p:sldId id="1137" r:id="rId56"/>
    <p:sldId id="1138" r:id="rId57"/>
    <p:sldId id="1139" r:id="rId58"/>
    <p:sldId id="1140" r:id="rId59"/>
    <p:sldId id="1141" r:id="rId60"/>
    <p:sldId id="1142" r:id="rId61"/>
    <p:sldId id="1143" r:id="rId62"/>
    <p:sldId id="1144" r:id="rId63"/>
    <p:sldId id="1145" r:id="rId64"/>
    <p:sldId id="1146" r:id="rId65"/>
    <p:sldId id="1147" r:id="rId66"/>
    <p:sldId id="1148" r:id="rId67"/>
    <p:sldId id="1149" r:id="rId68"/>
    <p:sldId id="1150" r:id="rId69"/>
    <p:sldId id="1151" r:id="rId70"/>
    <p:sldId id="1155" r:id="rId71"/>
    <p:sldId id="1152" r:id="rId72"/>
    <p:sldId id="1153" r:id="rId73"/>
    <p:sldId id="1154" r:id="rId74"/>
    <p:sldId id="1156" r:id="rId75"/>
    <p:sldId id="1157" r:id="rId76"/>
    <p:sldId id="1158" r:id="rId77"/>
    <p:sldId id="1159" r:id="rId78"/>
    <p:sldId id="1160" r:id="rId79"/>
    <p:sldId id="1161" r:id="rId80"/>
    <p:sldId id="1162" r:id="rId81"/>
    <p:sldId id="1163" r:id="rId82"/>
    <p:sldId id="1164" r:id="rId83"/>
    <p:sldId id="1165" r:id="rId84"/>
    <p:sldId id="1166" r:id="rId85"/>
    <p:sldId id="1167" r:id="rId86"/>
    <p:sldId id="1168" r:id="rId87"/>
    <p:sldId id="1169" r:id="rId88"/>
    <p:sldId id="1170" r:id="rId89"/>
    <p:sldId id="1171" r:id="rId90"/>
    <p:sldId id="1172" r:id="rId91"/>
    <p:sldId id="1173" r:id="rId92"/>
    <p:sldId id="1174" r:id="rId93"/>
    <p:sldId id="1175" r:id="rId94"/>
    <p:sldId id="1176" r:id="rId95"/>
    <p:sldId id="1071" r:id="rId96"/>
    <p:sldId id="1177" r:id="rId97"/>
    <p:sldId id="1178" r:id="rId98"/>
    <p:sldId id="1179" r:id="rId99"/>
    <p:sldId id="1180" r:id="rId100"/>
    <p:sldId id="1181" r:id="rId101"/>
    <p:sldId id="1182" r:id="rId102"/>
    <p:sldId id="1183" r:id="rId103"/>
    <p:sldId id="1184" r:id="rId104"/>
    <p:sldId id="1185" r:id="rId105"/>
    <p:sldId id="1186" r:id="rId106"/>
    <p:sldId id="1187" r:id="rId107"/>
    <p:sldId id="1188" r:id="rId108"/>
    <p:sldId id="1189" r:id="rId109"/>
    <p:sldId id="1190" r:id="rId110"/>
    <p:sldId id="1191" r:id="rId111"/>
    <p:sldId id="1192" r:id="rId112"/>
    <p:sldId id="1193" r:id="rId113"/>
    <p:sldId id="1194" r:id="rId114"/>
    <p:sldId id="1195" r:id="rId115"/>
    <p:sldId id="1196" r:id="rId116"/>
    <p:sldId id="1197" r:id="rId117"/>
    <p:sldId id="1198" r:id="rId118"/>
    <p:sldId id="1199" r:id="rId119"/>
    <p:sldId id="1200" r:id="rId120"/>
    <p:sldId id="1201" r:id="rId121"/>
    <p:sldId id="1202" r:id="rId122"/>
    <p:sldId id="1203" r:id="rId123"/>
    <p:sldId id="1204" r:id="rId124"/>
    <p:sldId id="338" r:id="rId125"/>
  </p:sldIdLst>
  <p:sldSz cx="12190095" cy="6859270"/>
  <p:notesSz cx="6858000" cy="9144000"/>
  <p:custDataLst>
    <p:tags r:id="rId130"/>
  </p:custDataLst>
  <p:defaultTextStyle>
    <a:defPPr>
      <a:defRPr lang="zh-CN"/>
    </a:defPPr>
    <a:lvl1pPr marL="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6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2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8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4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93" userDrawn="1">
          <p15:clr>
            <a:srgbClr val="A4A3A4"/>
          </p15:clr>
        </p15:guide>
        <p15:guide id="2" pos="256" userDrawn="1">
          <p15:clr>
            <a:srgbClr val="A4A3A4"/>
          </p15:clr>
        </p15:guide>
        <p15:guide id="3" pos="656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69B2"/>
    <a:srgbClr val="595959"/>
    <a:srgbClr val="FAFAFA"/>
    <a:srgbClr val="F2F2F2"/>
    <a:srgbClr val="006BBC"/>
    <a:srgbClr val="0075CC"/>
    <a:srgbClr val="008DF6"/>
    <a:srgbClr val="005DA2"/>
    <a:srgbClr val="F5F5F5"/>
    <a:srgbClr val="3992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71" autoAdjust="0"/>
    <p:restoredTop sz="94660" autoAdjust="0"/>
  </p:normalViewPr>
  <p:slideViewPr>
    <p:cSldViewPr showGuides="1">
      <p:cViewPr varScale="1">
        <p:scale>
          <a:sx n="86" d="100"/>
          <a:sy n="86" d="100"/>
        </p:scale>
        <p:origin x="401" y="38"/>
      </p:cViewPr>
      <p:guideLst>
        <p:guide orient="horz" pos="2093"/>
        <p:guide pos="256"/>
        <p:guide pos="656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6" d="100"/>
          <a:sy n="86" d="100"/>
        </p:scale>
        <p:origin x="-3810" y="-90"/>
      </p:cViewPr>
      <p:guideLst>
        <p:guide orient="horz" pos="2790"/>
        <p:guide pos="217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9" Type="http://schemas.openxmlformats.org/officeDocument/2006/relationships/slide" Target="slides/slide95.xml"/><Relationship Id="rId98" Type="http://schemas.openxmlformats.org/officeDocument/2006/relationships/slide" Target="slides/slide94.xml"/><Relationship Id="rId97" Type="http://schemas.openxmlformats.org/officeDocument/2006/relationships/slide" Target="slides/slide93.xml"/><Relationship Id="rId96" Type="http://schemas.openxmlformats.org/officeDocument/2006/relationships/slide" Target="slides/slide92.xml"/><Relationship Id="rId95" Type="http://schemas.openxmlformats.org/officeDocument/2006/relationships/slide" Target="slides/slide91.xml"/><Relationship Id="rId94" Type="http://schemas.openxmlformats.org/officeDocument/2006/relationships/slide" Target="slides/slide90.xml"/><Relationship Id="rId93" Type="http://schemas.openxmlformats.org/officeDocument/2006/relationships/slide" Target="slides/slide89.xml"/><Relationship Id="rId92" Type="http://schemas.openxmlformats.org/officeDocument/2006/relationships/slide" Target="slides/slide88.xml"/><Relationship Id="rId91" Type="http://schemas.openxmlformats.org/officeDocument/2006/relationships/slide" Target="slides/slide87.xml"/><Relationship Id="rId90" Type="http://schemas.openxmlformats.org/officeDocument/2006/relationships/slide" Target="slides/slide86.xml"/><Relationship Id="rId9" Type="http://schemas.openxmlformats.org/officeDocument/2006/relationships/slide" Target="slides/slide5.xml"/><Relationship Id="rId89" Type="http://schemas.openxmlformats.org/officeDocument/2006/relationships/slide" Target="slides/slide85.xml"/><Relationship Id="rId88" Type="http://schemas.openxmlformats.org/officeDocument/2006/relationships/slide" Target="slides/slide84.xml"/><Relationship Id="rId87" Type="http://schemas.openxmlformats.org/officeDocument/2006/relationships/slide" Target="slides/slide83.xml"/><Relationship Id="rId86" Type="http://schemas.openxmlformats.org/officeDocument/2006/relationships/slide" Target="slides/slide82.xml"/><Relationship Id="rId85" Type="http://schemas.openxmlformats.org/officeDocument/2006/relationships/slide" Target="slides/slide81.xml"/><Relationship Id="rId84" Type="http://schemas.openxmlformats.org/officeDocument/2006/relationships/slide" Target="slides/slide80.xml"/><Relationship Id="rId83" Type="http://schemas.openxmlformats.org/officeDocument/2006/relationships/slide" Target="slides/slide79.xml"/><Relationship Id="rId82" Type="http://schemas.openxmlformats.org/officeDocument/2006/relationships/slide" Target="slides/slide78.xml"/><Relationship Id="rId81" Type="http://schemas.openxmlformats.org/officeDocument/2006/relationships/slide" Target="slides/slide77.xml"/><Relationship Id="rId80" Type="http://schemas.openxmlformats.org/officeDocument/2006/relationships/slide" Target="slides/slide76.xml"/><Relationship Id="rId8" Type="http://schemas.openxmlformats.org/officeDocument/2006/relationships/slide" Target="slides/slide4.xml"/><Relationship Id="rId79" Type="http://schemas.openxmlformats.org/officeDocument/2006/relationships/slide" Target="slides/slide75.xml"/><Relationship Id="rId78" Type="http://schemas.openxmlformats.org/officeDocument/2006/relationships/slide" Target="slides/slide74.xml"/><Relationship Id="rId77" Type="http://schemas.openxmlformats.org/officeDocument/2006/relationships/slide" Target="slides/slide73.xml"/><Relationship Id="rId76" Type="http://schemas.openxmlformats.org/officeDocument/2006/relationships/slide" Target="slides/slide72.xml"/><Relationship Id="rId75" Type="http://schemas.openxmlformats.org/officeDocument/2006/relationships/slide" Target="slides/slide71.xml"/><Relationship Id="rId74" Type="http://schemas.openxmlformats.org/officeDocument/2006/relationships/slide" Target="slides/slide70.xml"/><Relationship Id="rId73" Type="http://schemas.openxmlformats.org/officeDocument/2006/relationships/slide" Target="slides/slide69.xml"/><Relationship Id="rId72" Type="http://schemas.openxmlformats.org/officeDocument/2006/relationships/slide" Target="slides/slide68.xml"/><Relationship Id="rId71" Type="http://schemas.openxmlformats.org/officeDocument/2006/relationships/slide" Target="slides/slide67.xml"/><Relationship Id="rId70" Type="http://schemas.openxmlformats.org/officeDocument/2006/relationships/slide" Target="slides/slide66.xml"/><Relationship Id="rId7" Type="http://schemas.openxmlformats.org/officeDocument/2006/relationships/slide" Target="slides/slide3.xml"/><Relationship Id="rId69" Type="http://schemas.openxmlformats.org/officeDocument/2006/relationships/slide" Target="slides/slide65.xml"/><Relationship Id="rId68" Type="http://schemas.openxmlformats.org/officeDocument/2006/relationships/slide" Target="slides/slide64.xml"/><Relationship Id="rId67" Type="http://schemas.openxmlformats.org/officeDocument/2006/relationships/slide" Target="slides/slide63.xml"/><Relationship Id="rId66" Type="http://schemas.openxmlformats.org/officeDocument/2006/relationships/slide" Target="slides/slide62.xml"/><Relationship Id="rId65" Type="http://schemas.openxmlformats.org/officeDocument/2006/relationships/slide" Target="slides/slide61.xml"/><Relationship Id="rId64" Type="http://schemas.openxmlformats.org/officeDocument/2006/relationships/slide" Target="slides/slide60.xml"/><Relationship Id="rId63" Type="http://schemas.openxmlformats.org/officeDocument/2006/relationships/slide" Target="slides/slide59.xml"/><Relationship Id="rId62" Type="http://schemas.openxmlformats.org/officeDocument/2006/relationships/slide" Target="slides/slide58.xml"/><Relationship Id="rId61" Type="http://schemas.openxmlformats.org/officeDocument/2006/relationships/slide" Target="slides/slide57.xml"/><Relationship Id="rId60" Type="http://schemas.openxmlformats.org/officeDocument/2006/relationships/slide" Target="slides/slide56.xml"/><Relationship Id="rId6" Type="http://schemas.openxmlformats.org/officeDocument/2006/relationships/slide" Target="slides/slide2.xml"/><Relationship Id="rId59" Type="http://schemas.openxmlformats.org/officeDocument/2006/relationships/slide" Target="slides/slide55.xml"/><Relationship Id="rId58" Type="http://schemas.openxmlformats.org/officeDocument/2006/relationships/slide" Target="slides/slide54.xml"/><Relationship Id="rId57" Type="http://schemas.openxmlformats.org/officeDocument/2006/relationships/slide" Target="slides/slide53.xml"/><Relationship Id="rId56" Type="http://schemas.openxmlformats.org/officeDocument/2006/relationships/slide" Target="slides/slide52.xml"/><Relationship Id="rId55" Type="http://schemas.openxmlformats.org/officeDocument/2006/relationships/slide" Target="slides/slide51.xml"/><Relationship Id="rId54" Type="http://schemas.openxmlformats.org/officeDocument/2006/relationships/slide" Target="slides/slide50.xml"/><Relationship Id="rId53" Type="http://schemas.openxmlformats.org/officeDocument/2006/relationships/slide" Target="slides/slide49.xml"/><Relationship Id="rId52" Type="http://schemas.openxmlformats.org/officeDocument/2006/relationships/slide" Target="slides/slide48.xml"/><Relationship Id="rId51" Type="http://schemas.openxmlformats.org/officeDocument/2006/relationships/slide" Target="slides/slide47.xml"/><Relationship Id="rId50" Type="http://schemas.openxmlformats.org/officeDocument/2006/relationships/slide" Target="slides/slide46.xml"/><Relationship Id="rId5" Type="http://schemas.openxmlformats.org/officeDocument/2006/relationships/notesMaster" Target="notesMasters/notesMaster1.xml"/><Relationship Id="rId49" Type="http://schemas.openxmlformats.org/officeDocument/2006/relationships/slide" Target="slides/slide45.xml"/><Relationship Id="rId48" Type="http://schemas.openxmlformats.org/officeDocument/2006/relationships/slide" Target="slides/slide44.xml"/><Relationship Id="rId47" Type="http://schemas.openxmlformats.org/officeDocument/2006/relationships/slide" Target="slides/slide43.xml"/><Relationship Id="rId46" Type="http://schemas.openxmlformats.org/officeDocument/2006/relationships/slide" Target="slides/slide42.xml"/><Relationship Id="rId45" Type="http://schemas.openxmlformats.org/officeDocument/2006/relationships/slide" Target="slides/slide41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0" Type="http://schemas.openxmlformats.org/officeDocument/2006/relationships/slide" Target="slides/slide36.xml"/><Relationship Id="rId4" Type="http://schemas.openxmlformats.org/officeDocument/2006/relationships/slide" Target="slides/slide1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0" Type="http://schemas.openxmlformats.org/officeDocument/2006/relationships/tags" Target="tags/tag46.xml"/><Relationship Id="rId13" Type="http://schemas.openxmlformats.org/officeDocument/2006/relationships/slide" Target="slides/slide9.xml"/><Relationship Id="rId129" Type="http://schemas.openxmlformats.org/officeDocument/2006/relationships/tableStyles" Target="tableStyles.xml"/><Relationship Id="rId128" Type="http://schemas.openxmlformats.org/officeDocument/2006/relationships/viewProps" Target="viewProps.xml"/><Relationship Id="rId127" Type="http://schemas.openxmlformats.org/officeDocument/2006/relationships/presProps" Target="presProps.xml"/><Relationship Id="rId126" Type="http://schemas.openxmlformats.org/officeDocument/2006/relationships/handoutMaster" Target="handoutMasters/handoutMaster1.xml"/><Relationship Id="rId125" Type="http://schemas.openxmlformats.org/officeDocument/2006/relationships/slide" Target="slides/slide121.xml"/><Relationship Id="rId124" Type="http://schemas.openxmlformats.org/officeDocument/2006/relationships/slide" Target="slides/slide120.xml"/><Relationship Id="rId123" Type="http://schemas.openxmlformats.org/officeDocument/2006/relationships/slide" Target="slides/slide119.xml"/><Relationship Id="rId122" Type="http://schemas.openxmlformats.org/officeDocument/2006/relationships/slide" Target="slides/slide118.xml"/><Relationship Id="rId121" Type="http://schemas.openxmlformats.org/officeDocument/2006/relationships/slide" Target="slides/slide117.xml"/><Relationship Id="rId120" Type="http://schemas.openxmlformats.org/officeDocument/2006/relationships/slide" Target="slides/slide116.xml"/><Relationship Id="rId12" Type="http://schemas.openxmlformats.org/officeDocument/2006/relationships/slide" Target="slides/slide8.xml"/><Relationship Id="rId119" Type="http://schemas.openxmlformats.org/officeDocument/2006/relationships/slide" Target="slides/slide115.xml"/><Relationship Id="rId118" Type="http://schemas.openxmlformats.org/officeDocument/2006/relationships/slide" Target="slides/slide114.xml"/><Relationship Id="rId117" Type="http://schemas.openxmlformats.org/officeDocument/2006/relationships/slide" Target="slides/slide113.xml"/><Relationship Id="rId116" Type="http://schemas.openxmlformats.org/officeDocument/2006/relationships/slide" Target="slides/slide112.xml"/><Relationship Id="rId115" Type="http://schemas.openxmlformats.org/officeDocument/2006/relationships/slide" Target="slides/slide111.xml"/><Relationship Id="rId114" Type="http://schemas.openxmlformats.org/officeDocument/2006/relationships/slide" Target="slides/slide110.xml"/><Relationship Id="rId113" Type="http://schemas.openxmlformats.org/officeDocument/2006/relationships/slide" Target="slides/slide109.xml"/><Relationship Id="rId112" Type="http://schemas.openxmlformats.org/officeDocument/2006/relationships/slide" Target="slides/slide108.xml"/><Relationship Id="rId111" Type="http://schemas.openxmlformats.org/officeDocument/2006/relationships/slide" Target="slides/slide107.xml"/><Relationship Id="rId110" Type="http://schemas.openxmlformats.org/officeDocument/2006/relationships/slide" Target="slides/slide106.xml"/><Relationship Id="rId11" Type="http://schemas.openxmlformats.org/officeDocument/2006/relationships/slide" Target="slides/slide7.xml"/><Relationship Id="rId109" Type="http://schemas.openxmlformats.org/officeDocument/2006/relationships/slide" Target="slides/slide105.xml"/><Relationship Id="rId108" Type="http://schemas.openxmlformats.org/officeDocument/2006/relationships/slide" Target="slides/slide104.xml"/><Relationship Id="rId107" Type="http://schemas.openxmlformats.org/officeDocument/2006/relationships/slide" Target="slides/slide103.xml"/><Relationship Id="rId106" Type="http://schemas.openxmlformats.org/officeDocument/2006/relationships/slide" Target="slides/slide102.xml"/><Relationship Id="rId105" Type="http://schemas.openxmlformats.org/officeDocument/2006/relationships/slide" Target="slides/slide101.xml"/><Relationship Id="rId104" Type="http://schemas.openxmlformats.org/officeDocument/2006/relationships/slide" Target="slides/slide100.xml"/><Relationship Id="rId103" Type="http://schemas.openxmlformats.org/officeDocument/2006/relationships/slide" Target="slides/slide99.xml"/><Relationship Id="rId102" Type="http://schemas.openxmlformats.org/officeDocument/2006/relationships/slide" Target="slides/slide98.xml"/><Relationship Id="rId101" Type="http://schemas.openxmlformats.org/officeDocument/2006/relationships/slide" Target="slides/slide97.xml"/><Relationship Id="rId100" Type="http://schemas.openxmlformats.org/officeDocument/2006/relationships/slide" Target="slides/slide96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53A075-29DF-4CAE-8BA7-CDA0ED456C8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3924EE-29F1-4E68-A53A-86CBCBDF827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2B73EA-EE91-4E33-A9C1-8BF5DD7139A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4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2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3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4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5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6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7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8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9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0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2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3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4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5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6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7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8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9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0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2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3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4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5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6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7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8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9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0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2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3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4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5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6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7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8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9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0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2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3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4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5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6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7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8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9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0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2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3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4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5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6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7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8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9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0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2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3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4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5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6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7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8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9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0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2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3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4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5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6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7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8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9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0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219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392B679-AE23-4750-8FB0-6513430B895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669777" y="2309308"/>
            <a:ext cx="10850541" cy="899333"/>
          </a:xfrm>
        </p:spPr>
        <p:txBody>
          <a:bodyPr lIns="101600" tIns="38100" rIns="25400" bIns="38100" anchor="t" anchorCtr="0">
            <a:noAutofit/>
          </a:bodyPr>
          <a:lstStyle>
            <a:lvl1pPr algn="ctr">
              <a:defRPr sz="5400" b="0" spc="600">
                <a:effectLst/>
                <a:latin typeface="+mn-ea"/>
                <a:ea typeface="+mn-ea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669820" y="3566185"/>
            <a:ext cx="10850454" cy="801518"/>
          </a:xfrm>
        </p:spPr>
        <p:txBody>
          <a:bodyPr lIns="101600" tIns="38100" rIns="76200" bIns="38100" anchor="ctr" anchorCtr="0">
            <a:no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tx1"/>
                </a:solidFill>
                <a:uFillTx/>
                <a:latin typeface="+mn-ea"/>
                <a:ea typeface="+mn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5365" indent="0" algn="ctr">
              <a:buNone/>
              <a:defRPr sz="1600"/>
            </a:lvl6pPr>
            <a:lvl7pPr marL="2742565" indent="0" algn="ctr">
              <a:buNone/>
              <a:defRPr sz="1600"/>
            </a:lvl7pPr>
            <a:lvl8pPr marL="3199765" indent="0" algn="ctr">
              <a:buNone/>
              <a:defRPr sz="1600"/>
            </a:lvl8pPr>
            <a:lvl9pPr marL="3656965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69777" y="581333"/>
            <a:ext cx="10850541" cy="64812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2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n-ea"/>
                <a:ea typeface="+mn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idx="1" hasCustomPrompt="1"/>
          </p:nvPr>
        </p:nvSpPr>
        <p:spPr>
          <a:xfrm>
            <a:off x="669820" y="1508404"/>
            <a:ext cx="10850454" cy="4750044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zh-CN" altLang="en-US" dirty="0"/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标题与图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839974" y="727845"/>
            <a:ext cx="3931306" cy="1115266"/>
          </a:xfrm>
        </p:spPr>
        <p:txBody>
          <a:bodyPr anchor="ctr" anchorCtr="0"/>
          <a:lstStyle>
            <a:lvl1pPr>
              <a:defRPr sz="3200">
                <a:latin typeface="+mn-ea"/>
                <a:ea typeface="+mn-ea"/>
              </a:defRPr>
            </a:lvl1pPr>
          </a:lstStyle>
          <a:p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idx="1" hasCustomPrompt="1"/>
          </p:nvPr>
        </p:nvSpPr>
        <p:spPr>
          <a:xfrm>
            <a:off x="5137617" y="727845"/>
            <a:ext cx="6171235" cy="5404215"/>
          </a:xfrm>
        </p:spPr>
        <p:txBody>
          <a:bodyPr/>
          <a:lstStyle>
            <a:lvl1pPr>
              <a:defRPr sz="2400">
                <a:latin typeface="+mn-ea"/>
                <a:ea typeface="+mn-ea"/>
              </a:defRPr>
            </a:lvl1pPr>
            <a:lvl2pPr marL="457200" indent="0">
              <a:buNone/>
              <a:defRPr sz="2400">
                <a:latin typeface="+mn-ea"/>
                <a:ea typeface="+mn-ea"/>
              </a:defRPr>
            </a:lvl2pPr>
            <a:lvl3pPr>
              <a:defRPr sz="2400">
                <a:latin typeface="+mn-ea"/>
                <a:ea typeface="+mn-ea"/>
              </a:defRPr>
            </a:lvl3pPr>
            <a:lvl4pPr>
              <a:defRPr sz="2400">
                <a:latin typeface="+mn-ea"/>
                <a:ea typeface="+mn-ea"/>
              </a:defRPr>
            </a:lvl4pPr>
            <a:lvl5pPr>
              <a:defRPr sz="2400">
                <a:latin typeface="+mn-ea"/>
                <a:ea typeface="+mn-ea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单击此处编辑正文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half" idx="2" hasCustomPrompt="1"/>
          </p:nvPr>
        </p:nvSpPr>
        <p:spPr>
          <a:xfrm>
            <a:off x="839974" y="2240060"/>
            <a:ext cx="3931306" cy="3892636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>
                <a:latin typeface="+mn-ea"/>
                <a:ea typeface="+mn-ea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5365" indent="0">
              <a:buNone/>
              <a:defRPr sz="1000"/>
            </a:lvl6pPr>
            <a:lvl7pPr marL="2742565" indent="0">
              <a:buNone/>
              <a:defRPr sz="1000"/>
            </a:lvl7pPr>
            <a:lvl8pPr marL="3199765" indent="0">
              <a:buNone/>
              <a:defRPr sz="1000"/>
            </a:lvl8pPr>
            <a:lvl9pPr marL="3656965" indent="0">
              <a:buNone/>
              <a:defRPr sz="1000"/>
            </a:lvl9pPr>
          </a:lstStyle>
          <a:p>
            <a:pPr lvl="0"/>
            <a:r>
              <a:rPr lang="zh-CN" altLang="en-US"/>
              <a:t>单击此处编辑正文</a:t>
            </a:r>
            <a:endParaRPr lang="zh-CN" altLang="en-US"/>
          </a:p>
          <a:p>
            <a:pPr lvl="0"/>
            <a:r>
              <a:rPr lang="zh-CN" altLang="en-US">
                <a:sym typeface="+mn-ea"/>
              </a:rPr>
              <a:t>单击此处编辑正文</a:t>
            </a:r>
            <a:endParaRPr lang="zh-CN" altLang="en-US"/>
          </a:p>
          <a:p>
            <a:pPr lvl="0"/>
            <a:r>
              <a:rPr lang="zh-CN" altLang="en-US">
                <a:sym typeface="+mn-ea"/>
              </a:rPr>
              <a:t>单击此处编辑正文</a:t>
            </a:r>
            <a:endParaRPr lang="zh-CN" altLang="en-US"/>
          </a:p>
          <a:p>
            <a:pPr lvl="0"/>
            <a:r>
              <a:rPr lang="zh-CN" altLang="en-US">
                <a:sym typeface="+mn-ea"/>
              </a:rPr>
              <a:t>单击此处编辑正文</a:t>
            </a:r>
            <a:endParaRPr lang="zh-CN" altLang="en-US">
              <a:sym typeface="+mn-ea"/>
            </a:endParaRPr>
          </a:p>
          <a:p>
            <a:pPr lvl="0"/>
            <a:r>
              <a:rPr lang="zh-CN" altLang="en-US">
                <a:sym typeface="+mn-ea"/>
              </a:rPr>
              <a:t>单击此处编辑正文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注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 hasCustomPrompt="1"/>
          </p:nvPr>
        </p:nvSpPr>
        <p:spPr>
          <a:xfrm>
            <a:off x="669820" y="5606183"/>
            <a:ext cx="10850454" cy="558268"/>
          </a:xfrm>
        </p:spPr>
        <p:txBody>
          <a:bodyPr/>
          <a:lstStyle>
            <a:lvl1pPr>
              <a:defRPr b="0">
                <a:latin typeface="+mn-ea"/>
                <a:ea typeface="+mn-ea"/>
              </a:defRPr>
            </a:lvl1pPr>
          </a:lstStyle>
          <a:p>
            <a:r>
              <a:rPr lang="zh-CN" altLang="en-US"/>
              <a:t>单击此处编辑正文</a:t>
            </a:r>
            <a:endParaRPr lang="zh-CN" altLang="en-US"/>
          </a:p>
        </p:txBody>
      </p:sp>
      <p:sp>
        <p:nvSpPr>
          <p:cNvPr id="8" name="内容占位符 7"/>
          <p:cNvSpPr>
            <a:spLocks noGrp="1"/>
          </p:cNvSpPr>
          <p:nvPr>
            <p:ph idx="1" hasCustomPrompt="1"/>
          </p:nvPr>
        </p:nvSpPr>
        <p:spPr>
          <a:xfrm>
            <a:off x="669820" y="641469"/>
            <a:ext cx="10850454" cy="4556969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4pPr>
            <a:lvl5pPr marL="2056765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单击此处编辑正文</a:t>
            </a:r>
            <a:endParaRPr dirty="0"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单张大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idx="1" hasCustomPrompt="1"/>
          </p:nvPr>
        </p:nvSpPr>
        <p:spPr>
          <a:xfrm>
            <a:off x="0" y="0"/>
            <a:ext cx="12194539" cy="686943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4pPr>
            <a:lvl5pPr marL="2056765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单击此处编辑正文</a:t>
            </a:r>
            <a:endParaRPr dirty="0"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联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内容占位符 1"/>
          <p:cNvSpPr>
            <a:spLocks noGrp="1"/>
          </p:cNvSpPr>
          <p:nvPr>
            <p:ph sz="half" idx="2" hasCustomPrompt="1"/>
          </p:nvPr>
        </p:nvSpPr>
        <p:spPr>
          <a:xfrm>
            <a:off x="467922" y="565255"/>
            <a:ext cx="5399196" cy="572876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4pPr>
            <a:lvl5pPr marL="2056765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单击此处编辑正文</a:t>
            </a:r>
            <a:endParaRPr dirty="0"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half" idx="13" hasCustomPrompt="1"/>
          </p:nvPr>
        </p:nvSpPr>
        <p:spPr>
          <a:xfrm>
            <a:off x="6286787" y="565255"/>
            <a:ext cx="5399196" cy="572876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4pPr>
            <a:lvl5pPr marL="2056765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24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ea"/>
                <a:ea typeface="+mn-ea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</a:t>
            </a:r>
            <a:r>
              <a:rPr>
                <a:sym typeface="+mn-ea"/>
              </a:rPr>
              <a:t>正文</a:t>
            </a:r>
            <a:endParaRPr dirty="0"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69777" y="623706"/>
            <a:ext cx="10850541" cy="899333"/>
          </a:xfrm>
        </p:spPr>
        <p:txBody>
          <a:bodyPr vert="horz" lIns="101600" tIns="38100" rIns="25400" bIns="38100" rtlCol="0" anchor="ctr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3200" b="0" i="0" u="none" strike="noStrike" kern="1200" cap="none" spc="600" normalizeH="0" baseline="0" noProof="1" dirty="0">
                <a:solidFill>
                  <a:schemeClr val="tx1"/>
                </a:solidFill>
                <a:effectLst/>
                <a:uFillTx/>
                <a:latin typeface="+mn-ea"/>
                <a:ea typeface="+mn-ea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组合 41"/>
          <p:cNvGrpSpPr/>
          <p:nvPr userDrawn="1"/>
        </p:nvGrpSpPr>
        <p:grpSpPr>
          <a:xfrm>
            <a:off x="0" y="2202951"/>
            <a:ext cx="12190413" cy="2420263"/>
            <a:chOff x="170694" y="177982"/>
            <a:chExt cx="3936004" cy="781165"/>
          </a:xfrm>
        </p:grpSpPr>
        <p:sp>
          <p:nvSpPr>
            <p:cNvPr id="44" name="等腰三角形 43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5" name="等腰三角形 44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170694" y="261768"/>
              <a:ext cx="3936004" cy="61198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7" name="平行四边形 46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rgbClr val="1369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8" name="文本框 6"/>
            <p:cNvSpPr txBox="1"/>
            <p:nvPr/>
          </p:nvSpPr>
          <p:spPr>
            <a:xfrm>
              <a:off x="619911" y="284178"/>
              <a:ext cx="650908" cy="553578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endParaRPr lang="zh-CN" altLang="en-US" sz="107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7" name="组合 6"/>
          <p:cNvGrpSpPr/>
          <p:nvPr userDrawn="1"/>
        </p:nvGrpSpPr>
        <p:grpSpPr>
          <a:xfrm>
            <a:off x="7919172" y="1700153"/>
            <a:ext cx="575989" cy="577246"/>
            <a:chOff x="6084168" y="1274820"/>
            <a:chExt cx="432048" cy="432834"/>
          </a:xfrm>
        </p:grpSpPr>
        <p:sp>
          <p:nvSpPr>
            <p:cNvPr id="14" name="椭圆 22"/>
            <p:cNvSpPr>
              <a:spLocks noChangeArrowheads="1"/>
            </p:cNvSpPr>
            <p:nvPr/>
          </p:nvSpPr>
          <p:spPr bwMode="auto">
            <a:xfrm>
              <a:off x="6084168" y="1274820"/>
              <a:ext cx="432048" cy="432834"/>
            </a:xfrm>
            <a:prstGeom prst="ellipse">
              <a:avLst/>
            </a:prstGeom>
            <a:solidFill>
              <a:srgbClr val="1369B2"/>
            </a:solidFill>
            <a:ln>
              <a:noFill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" name="Freeform 59"/>
            <p:cNvSpPr>
              <a:spLocks noChangeArrowheads="1"/>
            </p:cNvSpPr>
            <p:nvPr/>
          </p:nvSpPr>
          <p:spPr bwMode="auto">
            <a:xfrm>
              <a:off x="6180302" y="1365898"/>
              <a:ext cx="239780" cy="250679"/>
            </a:xfrm>
            <a:custGeom>
              <a:avLst/>
              <a:gdLst>
                <a:gd name="T0" fmla="*/ 73627430 w 581"/>
                <a:gd name="T1" fmla="*/ 67678707 h 609"/>
                <a:gd name="T2" fmla="*/ 61659637 w 581"/>
                <a:gd name="T3" fmla="*/ 78678142 h 609"/>
                <a:gd name="T4" fmla="*/ 54244957 w 581"/>
                <a:gd name="T5" fmla="*/ 72208055 h 609"/>
                <a:gd name="T6" fmla="*/ 57106883 w 581"/>
                <a:gd name="T7" fmla="*/ 65867111 h 609"/>
                <a:gd name="T8" fmla="*/ 61659637 w 581"/>
                <a:gd name="T9" fmla="*/ 69490662 h 609"/>
                <a:gd name="T10" fmla="*/ 71806401 w 581"/>
                <a:gd name="T11" fmla="*/ 61338122 h 609"/>
                <a:gd name="T12" fmla="*/ 73627430 w 581"/>
                <a:gd name="T13" fmla="*/ 67678707 h 609"/>
                <a:gd name="T14" fmla="*/ 61659637 w 581"/>
                <a:gd name="T15" fmla="*/ 64055516 h 609"/>
                <a:gd name="T16" fmla="*/ 49691843 w 581"/>
                <a:gd name="T17" fmla="*/ 69490662 h 609"/>
                <a:gd name="T18" fmla="*/ 51513233 w 581"/>
                <a:gd name="T19" fmla="*/ 75054951 h 609"/>
                <a:gd name="T20" fmla="*/ 3772261 w 581"/>
                <a:gd name="T21" fmla="*/ 78678142 h 609"/>
                <a:gd name="T22" fmla="*/ 0 w 581"/>
                <a:gd name="T23" fmla="*/ 10999436 h 609"/>
                <a:gd name="T24" fmla="*/ 10146404 w 581"/>
                <a:gd name="T25" fmla="*/ 7246742 h 609"/>
                <a:gd name="T26" fmla="*/ 17561444 w 581"/>
                <a:gd name="T27" fmla="*/ 18246178 h 609"/>
                <a:gd name="T28" fmla="*/ 24845922 w 581"/>
                <a:gd name="T29" fmla="*/ 7246742 h 609"/>
                <a:gd name="T30" fmla="*/ 28488341 w 581"/>
                <a:gd name="T31" fmla="*/ 10999436 h 609"/>
                <a:gd name="T32" fmla="*/ 43318061 w 581"/>
                <a:gd name="T33" fmla="*/ 10999436 h 609"/>
                <a:gd name="T34" fmla="*/ 46960119 w 581"/>
                <a:gd name="T35" fmla="*/ 7246742 h 609"/>
                <a:gd name="T36" fmla="*/ 54244957 w 581"/>
                <a:gd name="T37" fmla="*/ 18246178 h 609"/>
                <a:gd name="T38" fmla="*/ 61659637 w 581"/>
                <a:gd name="T39" fmla="*/ 7246742 h 609"/>
                <a:gd name="T40" fmla="*/ 71806401 w 581"/>
                <a:gd name="T41" fmla="*/ 10999436 h 609"/>
                <a:gd name="T42" fmla="*/ 66212751 w 581"/>
                <a:gd name="T43" fmla="*/ 59526167 h 609"/>
                <a:gd name="T44" fmla="*/ 10146404 w 581"/>
                <a:gd name="T45" fmla="*/ 63149718 h 609"/>
                <a:gd name="T46" fmla="*/ 12878128 w 581"/>
                <a:gd name="T47" fmla="*/ 65867111 h 609"/>
                <a:gd name="T48" fmla="*/ 39545439 w 581"/>
                <a:gd name="T49" fmla="*/ 63149718 h 609"/>
                <a:gd name="T50" fmla="*/ 39545439 w 581"/>
                <a:gd name="T51" fmla="*/ 63149718 h 609"/>
                <a:gd name="T52" fmla="*/ 39545439 w 581"/>
                <a:gd name="T53" fmla="*/ 63149718 h 609"/>
                <a:gd name="T54" fmla="*/ 12878128 w 581"/>
                <a:gd name="T55" fmla="*/ 60431965 h 609"/>
                <a:gd name="T56" fmla="*/ 58017218 w 581"/>
                <a:gd name="T57" fmla="*/ 28339815 h 609"/>
                <a:gd name="T58" fmla="*/ 13788823 w 581"/>
                <a:gd name="T59" fmla="*/ 28339815 h 609"/>
                <a:gd name="T60" fmla="*/ 13788823 w 581"/>
                <a:gd name="T61" fmla="*/ 35715700 h 609"/>
                <a:gd name="T62" fmla="*/ 61659637 w 581"/>
                <a:gd name="T63" fmla="*/ 31963007 h 609"/>
                <a:gd name="T64" fmla="*/ 58017218 w 581"/>
                <a:gd name="T65" fmla="*/ 43868240 h 609"/>
                <a:gd name="T66" fmla="*/ 35903020 w 581"/>
                <a:gd name="T67" fmla="*/ 43868240 h 609"/>
                <a:gd name="T68" fmla="*/ 13788823 w 581"/>
                <a:gd name="T69" fmla="*/ 43868240 h 609"/>
                <a:gd name="T70" fmla="*/ 13788823 w 581"/>
                <a:gd name="T71" fmla="*/ 51244484 h 609"/>
                <a:gd name="T72" fmla="*/ 35903020 w 581"/>
                <a:gd name="T73" fmla="*/ 51244484 h 609"/>
                <a:gd name="T74" fmla="*/ 61659637 w 581"/>
                <a:gd name="T75" fmla="*/ 47491791 h 609"/>
                <a:gd name="T76" fmla="*/ 54244957 w 581"/>
                <a:gd name="T77" fmla="*/ 14622627 h 609"/>
                <a:gd name="T78" fmla="*/ 50602538 w 581"/>
                <a:gd name="T79" fmla="*/ 10999436 h 609"/>
                <a:gd name="T80" fmla="*/ 54244957 w 581"/>
                <a:gd name="T81" fmla="*/ 0 h 609"/>
                <a:gd name="T82" fmla="*/ 58017218 w 581"/>
                <a:gd name="T83" fmla="*/ 10999436 h 609"/>
                <a:gd name="T84" fmla="*/ 35903020 w 581"/>
                <a:gd name="T85" fmla="*/ 14622627 h 609"/>
                <a:gd name="T86" fmla="*/ 32260601 w 581"/>
                <a:gd name="T87" fmla="*/ 10999436 h 609"/>
                <a:gd name="T88" fmla="*/ 35903020 w 581"/>
                <a:gd name="T89" fmla="*/ 0 h 609"/>
                <a:gd name="T90" fmla="*/ 39545439 w 581"/>
                <a:gd name="T91" fmla="*/ 10999436 h 609"/>
                <a:gd name="T92" fmla="*/ 17561444 w 581"/>
                <a:gd name="T93" fmla="*/ 14622627 h 609"/>
                <a:gd name="T94" fmla="*/ 13788823 w 581"/>
                <a:gd name="T95" fmla="*/ 10999436 h 609"/>
                <a:gd name="T96" fmla="*/ 17561444 w 581"/>
                <a:gd name="T97" fmla="*/ 0 h 609"/>
                <a:gd name="T98" fmla="*/ 21203502 w 581"/>
                <a:gd name="T99" fmla="*/ 10999436 h 609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581" h="609">
                  <a:moveTo>
                    <a:pt x="566" y="523"/>
                  </a:moveTo>
                  <a:lnTo>
                    <a:pt x="566" y="523"/>
                  </a:lnTo>
                  <a:cubicBezTo>
                    <a:pt x="495" y="594"/>
                    <a:pt x="495" y="594"/>
                    <a:pt x="495" y="594"/>
                  </a:cubicBezTo>
                  <a:cubicBezTo>
                    <a:pt x="488" y="601"/>
                    <a:pt x="481" y="608"/>
                    <a:pt x="474" y="608"/>
                  </a:cubicBezTo>
                  <a:cubicBezTo>
                    <a:pt x="467" y="608"/>
                    <a:pt x="460" y="601"/>
                    <a:pt x="453" y="594"/>
                  </a:cubicBezTo>
                  <a:cubicBezTo>
                    <a:pt x="417" y="558"/>
                    <a:pt x="417" y="558"/>
                    <a:pt x="417" y="558"/>
                  </a:cubicBezTo>
                  <a:cubicBezTo>
                    <a:pt x="410" y="551"/>
                    <a:pt x="410" y="544"/>
                    <a:pt x="410" y="537"/>
                  </a:cubicBezTo>
                  <a:cubicBezTo>
                    <a:pt x="410" y="523"/>
                    <a:pt x="417" y="509"/>
                    <a:pt x="439" y="509"/>
                  </a:cubicBezTo>
                  <a:cubicBezTo>
                    <a:pt x="446" y="509"/>
                    <a:pt x="453" y="516"/>
                    <a:pt x="453" y="523"/>
                  </a:cubicBezTo>
                  <a:cubicBezTo>
                    <a:pt x="474" y="537"/>
                    <a:pt x="474" y="537"/>
                    <a:pt x="474" y="537"/>
                  </a:cubicBezTo>
                  <a:cubicBezTo>
                    <a:pt x="530" y="481"/>
                    <a:pt x="530" y="481"/>
                    <a:pt x="530" y="481"/>
                  </a:cubicBezTo>
                  <a:cubicBezTo>
                    <a:pt x="537" y="474"/>
                    <a:pt x="545" y="474"/>
                    <a:pt x="552" y="474"/>
                  </a:cubicBezTo>
                  <a:cubicBezTo>
                    <a:pt x="566" y="474"/>
                    <a:pt x="580" y="488"/>
                    <a:pt x="580" y="502"/>
                  </a:cubicBezTo>
                  <a:cubicBezTo>
                    <a:pt x="580" y="509"/>
                    <a:pt x="573" y="516"/>
                    <a:pt x="566" y="523"/>
                  </a:cubicBezTo>
                  <a:close/>
                  <a:moveTo>
                    <a:pt x="474" y="495"/>
                  </a:moveTo>
                  <a:lnTo>
                    <a:pt x="474" y="495"/>
                  </a:lnTo>
                  <a:cubicBezTo>
                    <a:pt x="467" y="488"/>
                    <a:pt x="453" y="481"/>
                    <a:pt x="439" y="481"/>
                  </a:cubicBezTo>
                  <a:cubicBezTo>
                    <a:pt x="403" y="481"/>
                    <a:pt x="382" y="509"/>
                    <a:pt x="382" y="537"/>
                  </a:cubicBezTo>
                  <a:cubicBezTo>
                    <a:pt x="382" y="558"/>
                    <a:pt x="389" y="573"/>
                    <a:pt x="396" y="580"/>
                  </a:cubicBezTo>
                  <a:cubicBezTo>
                    <a:pt x="424" y="608"/>
                    <a:pt x="424" y="608"/>
                    <a:pt x="424" y="608"/>
                  </a:cubicBezTo>
                  <a:cubicBezTo>
                    <a:pt x="29" y="608"/>
                    <a:pt x="29" y="608"/>
                    <a:pt x="29" y="608"/>
                  </a:cubicBezTo>
                  <a:cubicBezTo>
                    <a:pt x="15" y="608"/>
                    <a:pt x="0" y="594"/>
                    <a:pt x="0" y="580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71"/>
                    <a:pt x="15" y="56"/>
                    <a:pt x="29" y="56"/>
                  </a:cubicBezTo>
                  <a:cubicBezTo>
                    <a:pt x="78" y="56"/>
                    <a:pt x="78" y="56"/>
                    <a:pt x="78" y="56"/>
                  </a:cubicBezTo>
                  <a:cubicBezTo>
                    <a:pt x="78" y="85"/>
                    <a:pt x="78" y="85"/>
                    <a:pt x="78" y="85"/>
                  </a:cubicBezTo>
                  <a:cubicBezTo>
                    <a:pt x="78" y="120"/>
                    <a:pt x="106" y="141"/>
                    <a:pt x="135" y="141"/>
                  </a:cubicBezTo>
                  <a:cubicBezTo>
                    <a:pt x="163" y="141"/>
                    <a:pt x="191" y="120"/>
                    <a:pt x="191" y="85"/>
                  </a:cubicBezTo>
                  <a:cubicBezTo>
                    <a:pt x="191" y="56"/>
                    <a:pt x="191" y="56"/>
                    <a:pt x="191" y="56"/>
                  </a:cubicBezTo>
                  <a:cubicBezTo>
                    <a:pt x="219" y="56"/>
                    <a:pt x="219" y="56"/>
                    <a:pt x="219" y="56"/>
                  </a:cubicBezTo>
                  <a:cubicBezTo>
                    <a:pt x="219" y="85"/>
                    <a:pt x="219" y="85"/>
                    <a:pt x="219" y="85"/>
                  </a:cubicBezTo>
                  <a:cubicBezTo>
                    <a:pt x="219" y="120"/>
                    <a:pt x="248" y="141"/>
                    <a:pt x="276" y="141"/>
                  </a:cubicBezTo>
                  <a:cubicBezTo>
                    <a:pt x="304" y="141"/>
                    <a:pt x="333" y="120"/>
                    <a:pt x="333" y="85"/>
                  </a:cubicBezTo>
                  <a:cubicBezTo>
                    <a:pt x="333" y="56"/>
                    <a:pt x="333" y="56"/>
                    <a:pt x="333" y="56"/>
                  </a:cubicBezTo>
                  <a:cubicBezTo>
                    <a:pt x="361" y="56"/>
                    <a:pt x="361" y="56"/>
                    <a:pt x="361" y="56"/>
                  </a:cubicBezTo>
                  <a:cubicBezTo>
                    <a:pt x="361" y="85"/>
                    <a:pt x="361" y="85"/>
                    <a:pt x="361" y="85"/>
                  </a:cubicBezTo>
                  <a:cubicBezTo>
                    <a:pt x="361" y="120"/>
                    <a:pt x="389" y="141"/>
                    <a:pt x="417" y="141"/>
                  </a:cubicBezTo>
                  <a:cubicBezTo>
                    <a:pt x="446" y="141"/>
                    <a:pt x="474" y="120"/>
                    <a:pt x="474" y="85"/>
                  </a:cubicBezTo>
                  <a:cubicBezTo>
                    <a:pt x="474" y="56"/>
                    <a:pt x="474" y="56"/>
                    <a:pt x="474" y="56"/>
                  </a:cubicBezTo>
                  <a:cubicBezTo>
                    <a:pt x="523" y="56"/>
                    <a:pt x="523" y="56"/>
                    <a:pt x="523" y="56"/>
                  </a:cubicBezTo>
                  <a:cubicBezTo>
                    <a:pt x="537" y="56"/>
                    <a:pt x="552" y="71"/>
                    <a:pt x="552" y="85"/>
                  </a:cubicBezTo>
                  <a:cubicBezTo>
                    <a:pt x="552" y="445"/>
                    <a:pt x="552" y="445"/>
                    <a:pt x="552" y="445"/>
                  </a:cubicBezTo>
                  <a:cubicBezTo>
                    <a:pt x="530" y="445"/>
                    <a:pt x="516" y="452"/>
                    <a:pt x="509" y="460"/>
                  </a:cubicBezTo>
                  <a:lnTo>
                    <a:pt x="474" y="495"/>
                  </a:lnTo>
                  <a:close/>
                  <a:moveTo>
                    <a:pt x="78" y="488"/>
                  </a:moveTo>
                  <a:lnTo>
                    <a:pt x="78" y="488"/>
                  </a:lnTo>
                  <a:cubicBezTo>
                    <a:pt x="78" y="502"/>
                    <a:pt x="85" y="509"/>
                    <a:pt x="99" y="509"/>
                  </a:cubicBezTo>
                  <a:cubicBezTo>
                    <a:pt x="283" y="509"/>
                    <a:pt x="283" y="509"/>
                    <a:pt x="283" y="509"/>
                  </a:cubicBezTo>
                  <a:cubicBezTo>
                    <a:pt x="297" y="509"/>
                    <a:pt x="304" y="502"/>
                    <a:pt x="304" y="488"/>
                  </a:cubicBezTo>
                  <a:cubicBezTo>
                    <a:pt x="304" y="474"/>
                    <a:pt x="297" y="467"/>
                    <a:pt x="283" y="467"/>
                  </a:cubicBezTo>
                  <a:cubicBezTo>
                    <a:pt x="99" y="467"/>
                    <a:pt x="99" y="467"/>
                    <a:pt x="99" y="467"/>
                  </a:cubicBezTo>
                  <a:cubicBezTo>
                    <a:pt x="85" y="467"/>
                    <a:pt x="78" y="474"/>
                    <a:pt x="78" y="488"/>
                  </a:cubicBezTo>
                  <a:close/>
                  <a:moveTo>
                    <a:pt x="446" y="219"/>
                  </a:moveTo>
                  <a:lnTo>
                    <a:pt x="446" y="219"/>
                  </a:lnTo>
                  <a:cubicBezTo>
                    <a:pt x="106" y="219"/>
                    <a:pt x="106" y="219"/>
                    <a:pt x="106" y="219"/>
                  </a:cubicBezTo>
                  <a:cubicBezTo>
                    <a:pt x="92" y="219"/>
                    <a:pt x="78" y="233"/>
                    <a:pt x="78" y="247"/>
                  </a:cubicBezTo>
                  <a:cubicBezTo>
                    <a:pt x="78" y="262"/>
                    <a:pt x="92" y="276"/>
                    <a:pt x="106" y="276"/>
                  </a:cubicBezTo>
                  <a:cubicBezTo>
                    <a:pt x="446" y="276"/>
                    <a:pt x="446" y="276"/>
                    <a:pt x="446" y="276"/>
                  </a:cubicBezTo>
                  <a:cubicBezTo>
                    <a:pt x="460" y="276"/>
                    <a:pt x="474" y="262"/>
                    <a:pt x="474" y="247"/>
                  </a:cubicBezTo>
                  <a:cubicBezTo>
                    <a:pt x="474" y="233"/>
                    <a:pt x="460" y="219"/>
                    <a:pt x="446" y="219"/>
                  </a:cubicBezTo>
                  <a:close/>
                  <a:moveTo>
                    <a:pt x="446" y="339"/>
                  </a:moveTo>
                  <a:lnTo>
                    <a:pt x="446" y="339"/>
                  </a:lnTo>
                  <a:cubicBezTo>
                    <a:pt x="276" y="339"/>
                    <a:pt x="276" y="339"/>
                    <a:pt x="276" y="339"/>
                  </a:cubicBezTo>
                  <a:cubicBezTo>
                    <a:pt x="226" y="339"/>
                    <a:pt x="226" y="339"/>
                    <a:pt x="226" y="339"/>
                  </a:cubicBezTo>
                  <a:cubicBezTo>
                    <a:pt x="106" y="339"/>
                    <a:pt x="106" y="339"/>
                    <a:pt x="106" y="339"/>
                  </a:cubicBezTo>
                  <a:cubicBezTo>
                    <a:pt x="92" y="339"/>
                    <a:pt x="78" y="353"/>
                    <a:pt x="78" y="367"/>
                  </a:cubicBezTo>
                  <a:cubicBezTo>
                    <a:pt x="78" y="389"/>
                    <a:pt x="92" y="396"/>
                    <a:pt x="106" y="396"/>
                  </a:cubicBezTo>
                  <a:cubicBezTo>
                    <a:pt x="226" y="396"/>
                    <a:pt x="226" y="396"/>
                    <a:pt x="226" y="396"/>
                  </a:cubicBezTo>
                  <a:cubicBezTo>
                    <a:pt x="276" y="396"/>
                    <a:pt x="276" y="396"/>
                    <a:pt x="276" y="396"/>
                  </a:cubicBezTo>
                  <a:cubicBezTo>
                    <a:pt x="446" y="396"/>
                    <a:pt x="446" y="396"/>
                    <a:pt x="446" y="396"/>
                  </a:cubicBezTo>
                  <a:cubicBezTo>
                    <a:pt x="460" y="396"/>
                    <a:pt x="474" y="389"/>
                    <a:pt x="474" y="367"/>
                  </a:cubicBezTo>
                  <a:cubicBezTo>
                    <a:pt x="474" y="353"/>
                    <a:pt x="460" y="339"/>
                    <a:pt x="446" y="339"/>
                  </a:cubicBezTo>
                  <a:close/>
                  <a:moveTo>
                    <a:pt x="417" y="113"/>
                  </a:moveTo>
                  <a:lnTo>
                    <a:pt x="417" y="113"/>
                  </a:lnTo>
                  <a:cubicBezTo>
                    <a:pt x="403" y="113"/>
                    <a:pt x="389" y="106"/>
                    <a:pt x="389" y="85"/>
                  </a:cubicBezTo>
                  <a:cubicBezTo>
                    <a:pt x="389" y="28"/>
                    <a:pt x="389" y="28"/>
                    <a:pt x="389" y="28"/>
                  </a:cubicBezTo>
                  <a:cubicBezTo>
                    <a:pt x="389" y="14"/>
                    <a:pt x="403" y="0"/>
                    <a:pt x="417" y="0"/>
                  </a:cubicBezTo>
                  <a:cubicBezTo>
                    <a:pt x="431" y="0"/>
                    <a:pt x="446" y="14"/>
                    <a:pt x="446" y="28"/>
                  </a:cubicBezTo>
                  <a:cubicBezTo>
                    <a:pt x="446" y="85"/>
                    <a:pt x="446" y="85"/>
                    <a:pt x="446" y="85"/>
                  </a:cubicBezTo>
                  <a:cubicBezTo>
                    <a:pt x="446" y="106"/>
                    <a:pt x="431" y="113"/>
                    <a:pt x="417" y="113"/>
                  </a:cubicBezTo>
                  <a:close/>
                  <a:moveTo>
                    <a:pt x="276" y="113"/>
                  </a:moveTo>
                  <a:lnTo>
                    <a:pt x="276" y="113"/>
                  </a:lnTo>
                  <a:cubicBezTo>
                    <a:pt x="262" y="113"/>
                    <a:pt x="248" y="106"/>
                    <a:pt x="248" y="85"/>
                  </a:cubicBezTo>
                  <a:cubicBezTo>
                    <a:pt x="248" y="28"/>
                    <a:pt x="248" y="28"/>
                    <a:pt x="248" y="28"/>
                  </a:cubicBezTo>
                  <a:cubicBezTo>
                    <a:pt x="248" y="14"/>
                    <a:pt x="262" y="0"/>
                    <a:pt x="276" y="0"/>
                  </a:cubicBezTo>
                  <a:cubicBezTo>
                    <a:pt x="290" y="0"/>
                    <a:pt x="304" y="14"/>
                    <a:pt x="304" y="28"/>
                  </a:cubicBezTo>
                  <a:cubicBezTo>
                    <a:pt x="304" y="85"/>
                    <a:pt x="304" y="85"/>
                    <a:pt x="304" y="85"/>
                  </a:cubicBezTo>
                  <a:cubicBezTo>
                    <a:pt x="304" y="106"/>
                    <a:pt x="290" y="113"/>
                    <a:pt x="276" y="113"/>
                  </a:cubicBezTo>
                  <a:close/>
                  <a:moveTo>
                    <a:pt x="135" y="113"/>
                  </a:moveTo>
                  <a:lnTo>
                    <a:pt x="135" y="113"/>
                  </a:lnTo>
                  <a:cubicBezTo>
                    <a:pt x="121" y="113"/>
                    <a:pt x="106" y="106"/>
                    <a:pt x="106" y="85"/>
                  </a:cubicBezTo>
                  <a:cubicBezTo>
                    <a:pt x="106" y="28"/>
                    <a:pt x="106" y="28"/>
                    <a:pt x="106" y="28"/>
                  </a:cubicBezTo>
                  <a:cubicBezTo>
                    <a:pt x="106" y="14"/>
                    <a:pt x="121" y="0"/>
                    <a:pt x="135" y="0"/>
                  </a:cubicBezTo>
                  <a:cubicBezTo>
                    <a:pt x="149" y="0"/>
                    <a:pt x="163" y="14"/>
                    <a:pt x="163" y="28"/>
                  </a:cubicBezTo>
                  <a:cubicBezTo>
                    <a:pt x="163" y="85"/>
                    <a:pt x="163" y="85"/>
                    <a:pt x="163" y="85"/>
                  </a:cubicBezTo>
                  <a:cubicBezTo>
                    <a:pt x="163" y="106"/>
                    <a:pt x="149" y="113"/>
                    <a:pt x="135" y="1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8" name="组合 7"/>
          <p:cNvGrpSpPr/>
          <p:nvPr userDrawn="1"/>
        </p:nvGrpSpPr>
        <p:grpSpPr>
          <a:xfrm>
            <a:off x="6191205" y="1700678"/>
            <a:ext cx="575989" cy="576197"/>
            <a:chOff x="4788024" y="1275213"/>
            <a:chExt cx="432048" cy="432048"/>
          </a:xfrm>
        </p:grpSpPr>
        <p:sp>
          <p:nvSpPr>
            <p:cNvPr id="17" name="椭圆 65"/>
            <p:cNvSpPr>
              <a:spLocks noChangeArrowheads="1"/>
            </p:cNvSpPr>
            <p:nvPr/>
          </p:nvSpPr>
          <p:spPr bwMode="auto">
            <a:xfrm>
              <a:off x="4788024" y="1275213"/>
              <a:ext cx="432048" cy="432048"/>
            </a:xfrm>
            <a:prstGeom prst="ellipse">
              <a:avLst/>
            </a:prstGeom>
            <a:solidFill>
              <a:srgbClr val="F79600"/>
            </a:solidFill>
            <a:ln>
              <a:noFill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" name="Freeform 110"/>
            <p:cNvSpPr>
              <a:spLocks noChangeArrowheads="1"/>
            </p:cNvSpPr>
            <p:nvPr/>
          </p:nvSpPr>
          <p:spPr bwMode="auto">
            <a:xfrm>
              <a:off x="4891102" y="1366806"/>
              <a:ext cx="250679" cy="248862"/>
            </a:xfrm>
            <a:custGeom>
              <a:avLst/>
              <a:gdLst>
                <a:gd name="T0" fmla="*/ 78678142 w 609"/>
                <a:gd name="T1" fmla="*/ 71002280 h 602"/>
                <a:gd name="T2" fmla="*/ 78678142 w 609"/>
                <a:gd name="T3" fmla="*/ 71002280 h 602"/>
                <a:gd name="T4" fmla="*/ 71302258 w 609"/>
                <a:gd name="T5" fmla="*/ 78441997 h 602"/>
                <a:gd name="T6" fmla="*/ 65867111 w 609"/>
                <a:gd name="T7" fmla="*/ 76614673 h 602"/>
                <a:gd name="T8" fmla="*/ 44774038 w 609"/>
                <a:gd name="T9" fmla="*/ 54426302 h 602"/>
                <a:gd name="T10" fmla="*/ 29245613 w 609"/>
                <a:gd name="T11" fmla="*/ 59125033 h 602"/>
                <a:gd name="T12" fmla="*/ 0 w 609"/>
                <a:gd name="T13" fmla="*/ 29497307 h 602"/>
                <a:gd name="T14" fmla="*/ 29245613 w 609"/>
                <a:gd name="T15" fmla="*/ 0 h 602"/>
                <a:gd name="T16" fmla="*/ 58491226 w 609"/>
                <a:gd name="T17" fmla="*/ 29497307 h 602"/>
                <a:gd name="T18" fmla="*/ 54867675 w 609"/>
                <a:gd name="T19" fmla="*/ 44376380 h 602"/>
                <a:gd name="T20" fmla="*/ 75960749 w 609"/>
                <a:gd name="T21" fmla="*/ 65520668 h 602"/>
                <a:gd name="T22" fmla="*/ 78678142 w 609"/>
                <a:gd name="T23" fmla="*/ 71002280 h 602"/>
                <a:gd name="T24" fmla="*/ 29245613 w 609"/>
                <a:gd name="T25" fmla="*/ 7439717 h 602"/>
                <a:gd name="T26" fmla="*/ 29245613 w 609"/>
                <a:gd name="T27" fmla="*/ 7439717 h 602"/>
                <a:gd name="T28" fmla="*/ 7246742 w 609"/>
                <a:gd name="T29" fmla="*/ 29497307 h 602"/>
                <a:gd name="T30" fmla="*/ 29245613 w 609"/>
                <a:gd name="T31" fmla="*/ 51685677 h 602"/>
                <a:gd name="T32" fmla="*/ 51244484 w 609"/>
                <a:gd name="T33" fmla="*/ 29497307 h 602"/>
                <a:gd name="T34" fmla="*/ 29245613 w 609"/>
                <a:gd name="T35" fmla="*/ 7439717 h 602"/>
                <a:gd name="T36" fmla="*/ 42056644 w 609"/>
                <a:gd name="T37" fmla="*/ 33282375 h 602"/>
                <a:gd name="T38" fmla="*/ 42056644 w 609"/>
                <a:gd name="T39" fmla="*/ 33282375 h 602"/>
                <a:gd name="T40" fmla="*/ 32868804 w 609"/>
                <a:gd name="T41" fmla="*/ 33282375 h 602"/>
                <a:gd name="T42" fmla="*/ 32868804 w 609"/>
                <a:gd name="T43" fmla="*/ 41504973 h 602"/>
                <a:gd name="T44" fmla="*/ 29245613 w 609"/>
                <a:gd name="T45" fmla="*/ 45290042 h 602"/>
                <a:gd name="T46" fmla="*/ 25622062 w 609"/>
                <a:gd name="T47" fmla="*/ 41504973 h 602"/>
                <a:gd name="T48" fmla="*/ 25622062 w 609"/>
                <a:gd name="T49" fmla="*/ 33282375 h 602"/>
                <a:gd name="T50" fmla="*/ 17340380 w 609"/>
                <a:gd name="T51" fmla="*/ 33282375 h 602"/>
                <a:gd name="T52" fmla="*/ 13716829 w 609"/>
                <a:gd name="T53" fmla="*/ 29497307 h 602"/>
                <a:gd name="T54" fmla="*/ 17340380 w 609"/>
                <a:gd name="T55" fmla="*/ 25842658 h 602"/>
                <a:gd name="T56" fmla="*/ 25622062 w 609"/>
                <a:gd name="T57" fmla="*/ 25842658 h 602"/>
                <a:gd name="T58" fmla="*/ 25622062 w 609"/>
                <a:gd name="T59" fmla="*/ 16575978 h 602"/>
                <a:gd name="T60" fmla="*/ 29245613 w 609"/>
                <a:gd name="T61" fmla="*/ 12921329 h 602"/>
                <a:gd name="T62" fmla="*/ 32868804 w 609"/>
                <a:gd name="T63" fmla="*/ 16575978 h 602"/>
                <a:gd name="T64" fmla="*/ 32868804 w 609"/>
                <a:gd name="T65" fmla="*/ 25842658 h 602"/>
                <a:gd name="T66" fmla="*/ 42056644 w 609"/>
                <a:gd name="T67" fmla="*/ 25842658 h 602"/>
                <a:gd name="T68" fmla="*/ 45679835 w 609"/>
                <a:gd name="T69" fmla="*/ 29497307 h 602"/>
                <a:gd name="T70" fmla="*/ 42056644 w 609"/>
                <a:gd name="T71" fmla="*/ 33282375 h 60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609" h="602">
                  <a:moveTo>
                    <a:pt x="608" y="544"/>
                  </a:moveTo>
                  <a:lnTo>
                    <a:pt x="608" y="544"/>
                  </a:lnTo>
                  <a:cubicBezTo>
                    <a:pt x="608" y="573"/>
                    <a:pt x="579" y="601"/>
                    <a:pt x="551" y="601"/>
                  </a:cubicBezTo>
                  <a:cubicBezTo>
                    <a:pt x="530" y="601"/>
                    <a:pt x="516" y="594"/>
                    <a:pt x="509" y="587"/>
                  </a:cubicBezTo>
                  <a:cubicBezTo>
                    <a:pt x="346" y="417"/>
                    <a:pt x="346" y="417"/>
                    <a:pt x="346" y="417"/>
                  </a:cubicBezTo>
                  <a:cubicBezTo>
                    <a:pt x="311" y="438"/>
                    <a:pt x="269" y="453"/>
                    <a:pt x="226" y="453"/>
                  </a:cubicBezTo>
                  <a:cubicBezTo>
                    <a:pt x="106" y="453"/>
                    <a:pt x="0" y="347"/>
                    <a:pt x="0" y="226"/>
                  </a:cubicBezTo>
                  <a:cubicBezTo>
                    <a:pt x="0" y="99"/>
                    <a:pt x="106" y="0"/>
                    <a:pt x="226" y="0"/>
                  </a:cubicBezTo>
                  <a:cubicBezTo>
                    <a:pt x="353" y="0"/>
                    <a:pt x="452" y="99"/>
                    <a:pt x="452" y="226"/>
                  </a:cubicBezTo>
                  <a:cubicBezTo>
                    <a:pt x="452" y="269"/>
                    <a:pt x="445" y="304"/>
                    <a:pt x="424" y="340"/>
                  </a:cubicBezTo>
                  <a:cubicBezTo>
                    <a:pt x="587" y="502"/>
                    <a:pt x="587" y="502"/>
                    <a:pt x="587" y="502"/>
                  </a:cubicBezTo>
                  <a:cubicBezTo>
                    <a:pt x="601" y="516"/>
                    <a:pt x="608" y="530"/>
                    <a:pt x="608" y="544"/>
                  </a:cubicBezTo>
                  <a:close/>
                  <a:moveTo>
                    <a:pt x="226" y="57"/>
                  </a:moveTo>
                  <a:lnTo>
                    <a:pt x="226" y="57"/>
                  </a:lnTo>
                  <a:cubicBezTo>
                    <a:pt x="134" y="57"/>
                    <a:pt x="56" y="127"/>
                    <a:pt x="56" y="226"/>
                  </a:cubicBezTo>
                  <a:cubicBezTo>
                    <a:pt x="56" y="318"/>
                    <a:pt x="134" y="396"/>
                    <a:pt x="226" y="396"/>
                  </a:cubicBezTo>
                  <a:cubicBezTo>
                    <a:pt x="325" y="396"/>
                    <a:pt x="396" y="318"/>
                    <a:pt x="396" y="226"/>
                  </a:cubicBezTo>
                  <a:cubicBezTo>
                    <a:pt x="396" y="127"/>
                    <a:pt x="325" y="57"/>
                    <a:pt x="226" y="57"/>
                  </a:cubicBezTo>
                  <a:close/>
                  <a:moveTo>
                    <a:pt x="325" y="255"/>
                  </a:moveTo>
                  <a:lnTo>
                    <a:pt x="325" y="255"/>
                  </a:lnTo>
                  <a:cubicBezTo>
                    <a:pt x="254" y="255"/>
                    <a:pt x="254" y="255"/>
                    <a:pt x="254" y="255"/>
                  </a:cubicBezTo>
                  <a:cubicBezTo>
                    <a:pt x="254" y="318"/>
                    <a:pt x="254" y="318"/>
                    <a:pt x="254" y="318"/>
                  </a:cubicBezTo>
                  <a:cubicBezTo>
                    <a:pt x="254" y="333"/>
                    <a:pt x="247" y="347"/>
                    <a:pt x="226" y="347"/>
                  </a:cubicBezTo>
                  <a:cubicBezTo>
                    <a:pt x="212" y="347"/>
                    <a:pt x="198" y="333"/>
                    <a:pt x="198" y="318"/>
                  </a:cubicBezTo>
                  <a:cubicBezTo>
                    <a:pt x="198" y="255"/>
                    <a:pt x="198" y="255"/>
                    <a:pt x="198" y="255"/>
                  </a:cubicBezTo>
                  <a:cubicBezTo>
                    <a:pt x="134" y="255"/>
                    <a:pt x="134" y="255"/>
                    <a:pt x="134" y="255"/>
                  </a:cubicBezTo>
                  <a:cubicBezTo>
                    <a:pt x="120" y="255"/>
                    <a:pt x="106" y="241"/>
                    <a:pt x="106" y="226"/>
                  </a:cubicBezTo>
                  <a:cubicBezTo>
                    <a:pt x="106" y="205"/>
                    <a:pt x="120" y="198"/>
                    <a:pt x="134" y="198"/>
                  </a:cubicBezTo>
                  <a:cubicBezTo>
                    <a:pt x="198" y="198"/>
                    <a:pt x="198" y="198"/>
                    <a:pt x="198" y="198"/>
                  </a:cubicBezTo>
                  <a:cubicBezTo>
                    <a:pt x="198" y="127"/>
                    <a:pt x="198" y="127"/>
                    <a:pt x="198" y="127"/>
                  </a:cubicBezTo>
                  <a:cubicBezTo>
                    <a:pt x="198" y="113"/>
                    <a:pt x="212" y="99"/>
                    <a:pt x="226" y="99"/>
                  </a:cubicBezTo>
                  <a:cubicBezTo>
                    <a:pt x="247" y="99"/>
                    <a:pt x="254" y="113"/>
                    <a:pt x="254" y="127"/>
                  </a:cubicBezTo>
                  <a:cubicBezTo>
                    <a:pt x="254" y="198"/>
                    <a:pt x="254" y="198"/>
                    <a:pt x="254" y="198"/>
                  </a:cubicBezTo>
                  <a:cubicBezTo>
                    <a:pt x="325" y="198"/>
                    <a:pt x="325" y="198"/>
                    <a:pt x="325" y="198"/>
                  </a:cubicBezTo>
                  <a:cubicBezTo>
                    <a:pt x="339" y="198"/>
                    <a:pt x="353" y="205"/>
                    <a:pt x="353" y="226"/>
                  </a:cubicBezTo>
                  <a:cubicBezTo>
                    <a:pt x="353" y="241"/>
                    <a:pt x="339" y="255"/>
                    <a:pt x="325" y="25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9" name="组合 8"/>
          <p:cNvGrpSpPr/>
          <p:nvPr userDrawn="1"/>
        </p:nvGrpSpPr>
        <p:grpSpPr>
          <a:xfrm>
            <a:off x="7055189" y="1700153"/>
            <a:ext cx="577036" cy="577246"/>
            <a:chOff x="5436096" y="1274820"/>
            <a:chExt cx="432833" cy="432834"/>
          </a:xfrm>
        </p:grpSpPr>
        <p:sp>
          <p:nvSpPr>
            <p:cNvPr id="25" name="椭圆 16"/>
            <p:cNvSpPr>
              <a:spLocks noChangeArrowheads="1"/>
            </p:cNvSpPr>
            <p:nvPr/>
          </p:nvSpPr>
          <p:spPr bwMode="auto">
            <a:xfrm>
              <a:off x="5436096" y="1274820"/>
              <a:ext cx="432833" cy="43283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" name="Freeform 16"/>
            <p:cNvSpPr>
              <a:spLocks noChangeArrowheads="1"/>
            </p:cNvSpPr>
            <p:nvPr/>
          </p:nvSpPr>
          <p:spPr bwMode="auto">
            <a:xfrm>
              <a:off x="5554420" y="1377705"/>
              <a:ext cx="196183" cy="227065"/>
            </a:xfrm>
            <a:custGeom>
              <a:avLst/>
              <a:gdLst>
                <a:gd name="T0" fmla="*/ 58106390 w 475"/>
                <a:gd name="T1" fmla="*/ 71207247 h 552"/>
                <a:gd name="T2" fmla="*/ 58106390 w 475"/>
                <a:gd name="T3" fmla="*/ 71207247 h 552"/>
                <a:gd name="T4" fmla="*/ 54327993 w 475"/>
                <a:gd name="T5" fmla="*/ 71207247 h 552"/>
                <a:gd name="T6" fmla="*/ 54327993 w 475"/>
                <a:gd name="T7" fmla="*/ 0 h 552"/>
                <a:gd name="T8" fmla="*/ 58106390 w 475"/>
                <a:gd name="T9" fmla="*/ 0 h 552"/>
                <a:gd name="T10" fmla="*/ 61754124 w 475"/>
                <a:gd name="T11" fmla="*/ 3618618 h 552"/>
                <a:gd name="T12" fmla="*/ 61754124 w 475"/>
                <a:gd name="T13" fmla="*/ 67588630 h 552"/>
                <a:gd name="T14" fmla="*/ 58106390 w 475"/>
                <a:gd name="T15" fmla="*/ 71207247 h 552"/>
                <a:gd name="T16" fmla="*/ 7426131 w 475"/>
                <a:gd name="T17" fmla="*/ 67588630 h 552"/>
                <a:gd name="T18" fmla="*/ 7426131 w 475"/>
                <a:gd name="T19" fmla="*/ 67588630 h 552"/>
                <a:gd name="T20" fmla="*/ 7426131 w 475"/>
                <a:gd name="T21" fmla="*/ 63970012 h 552"/>
                <a:gd name="T22" fmla="*/ 13809846 w 475"/>
                <a:gd name="T23" fmla="*/ 63970012 h 552"/>
                <a:gd name="T24" fmla="*/ 21235977 w 475"/>
                <a:gd name="T25" fmla="*/ 56603721 h 552"/>
                <a:gd name="T26" fmla="*/ 13809846 w 475"/>
                <a:gd name="T27" fmla="*/ 49237429 h 552"/>
                <a:gd name="T28" fmla="*/ 7426131 w 475"/>
                <a:gd name="T29" fmla="*/ 49237429 h 552"/>
                <a:gd name="T30" fmla="*/ 7426131 w 475"/>
                <a:gd name="T31" fmla="*/ 42905028 h 552"/>
                <a:gd name="T32" fmla="*/ 13809846 w 475"/>
                <a:gd name="T33" fmla="*/ 42905028 h 552"/>
                <a:gd name="T34" fmla="*/ 21235977 w 475"/>
                <a:gd name="T35" fmla="*/ 35539095 h 552"/>
                <a:gd name="T36" fmla="*/ 13809846 w 475"/>
                <a:gd name="T37" fmla="*/ 28301860 h 552"/>
                <a:gd name="T38" fmla="*/ 7426131 w 475"/>
                <a:gd name="T39" fmla="*/ 28301860 h 552"/>
                <a:gd name="T40" fmla="*/ 7426131 w 475"/>
                <a:gd name="T41" fmla="*/ 21840403 h 552"/>
                <a:gd name="T42" fmla="*/ 13809846 w 475"/>
                <a:gd name="T43" fmla="*/ 21840403 h 552"/>
                <a:gd name="T44" fmla="*/ 21235977 w 475"/>
                <a:gd name="T45" fmla="*/ 14603167 h 552"/>
                <a:gd name="T46" fmla="*/ 13809846 w 475"/>
                <a:gd name="T47" fmla="*/ 7236876 h 552"/>
                <a:gd name="T48" fmla="*/ 7426131 w 475"/>
                <a:gd name="T49" fmla="*/ 7236876 h 552"/>
                <a:gd name="T50" fmla="*/ 7426131 w 475"/>
                <a:gd name="T51" fmla="*/ 3618618 h 552"/>
                <a:gd name="T52" fmla="*/ 11074226 w 475"/>
                <a:gd name="T53" fmla="*/ 0 h 552"/>
                <a:gd name="T54" fmla="*/ 50680259 w 475"/>
                <a:gd name="T55" fmla="*/ 0 h 552"/>
                <a:gd name="T56" fmla="*/ 50680259 w 475"/>
                <a:gd name="T57" fmla="*/ 71207247 h 552"/>
                <a:gd name="T58" fmla="*/ 11074226 w 475"/>
                <a:gd name="T59" fmla="*/ 71207247 h 552"/>
                <a:gd name="T60" fmla="*/ 7426131 w 475"/>
                <a:gd name="T61" fmla="*/ 67588630 h 552"/>
                <a:gd name="T62" fmla="*/ 17588243 w 475"/>
                <a:gd name="T63" fmla="*/ 14603167 h 552"/>
                <a:gd name="T64" fmla="*/ 17588243 w 475"/>
                <a:gd name="T65" fmla="*/ 14603167 h 552"/>
                <a:gd name="T66" fmla="*/ 13809846 w 475"/>
                <a:gd name="T67" fmla="*/ 18221785 h 552"/>
                <a:gd name="T68" fmla="*/ 3778036 w 475"/>
                <a:gd name="T69" fmla="*/ 18221785 h 552"/>
                <a:gd name="T70" fmla="*/ 0 w 475"/>
                <a:gd name="T71" fmla="*/ 14603167 h 552"/>
                <a:gd name="T72" fmla="*/ 3778036 w 475"/>
                <a:gd name="T73" fmla="*/ 10984909 h 552"/>
                <a:gd name="T74" fmla="*/ 13809846 w 475"/>
                <a:gd name="T75" fmla="*/ 10984909 h 552"/>
                <a:gd name="T76" fmla="*/ 17588243 w 475"/>
                <a:gd name="T77" fmla="*/ 14603167 h 552"/>
                <a:gd name="T78" fmla="*/ 3778036 w 475"/>
                <a:gd name="T79" fmla="*/ 31920478 h 552"/>
                <a:gd name="T80" fmla="*/ 3778036 w 475"/>
                <a:gd name="T81" fmla="*/ 31920478 h 552"/>
                <a:gd name="T82" fmla="*/ 13809846 w 475"/>
                <a:gd name="T83" fmla="*/ 31920478 h 552"/>
                <a:gd name="T84" fmla="*/ 17588243 w 475"/>
                <a:gd name="T85" fmla="*/ 35539095 h 552"/>
                <a:gd name="T86" fmla="*/ 13809846 w 475"/>
                <a:gd name="T87" fmla="*/ 39286770 h 552"/>
                <a:gd name="T88" fmla="*/ 3778036 w 475"/>
                <a:gd name="T89" fmla="*/ 39286770 h 552"/>
                <a:gd name="T90" fmla="*/ 0 w 475"/>
                <a:gd name="T91" fmla="*/ 35539095 h 552"/>
                <a:gd name="T92" fmla="*/ 3778036 w 475"/>
                <a:gd name="T93" fmla="*/ 31920478 h 552"/>
                <a:gd name="T94" fmla="*/ 3778036 w 475"/>
                <a:gd name="T95" fmla="*/ 52985462 h 552"/>
                <a:gd name="T96" fmla="*/ 3778036 w 475"/>
                <a:gd name="T97" fmla="*/ 52985462 h 552"/>
                <a:gd name="T98" fmla="*/ 13809846 w 475"/>
                <a:gd name="T99" fmla="*/ 52985462 h 552"/>
                <a:gd name="T100" fmla="*/ 17588243 w 475"/>
                <a:gd name="T101" fmla="*/ 56603721 h 552"/>
                <a:gd name="T102" fmla="*/ 13809846 w 475"/>
                <a:gd name="T103" fmla="*/ 60222338 h 552"/>
                <a:gd name="T104" fmla="*/ 3778036 w 475"/>
                <a:gd name="T105" fmla="*/ 60222338 h 552"/>
                <a:gd name="T106" fmla="*/ 0 w 475"/>
                <a:gd name="T107" fmla="*/ 56603721 h 552"/>
                <a:gd name="T108" fmla="*/ 3778036 w 475"/>
                <a:gd name="T109" fmla="*/ 52985462 h 55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475" h="552">
                  <a:moveTo>
                    <a:pt x="446" y="551"/>
                  </a:moveTo>
                  <a:lnTo>
                    <a:pt x="446" y="551"/>
                  </a:lnTo>
                  <a:cubicBezTo>
                    <a:pt x="417" y="551"/>
                    <a:pt x="417" y="551"/>
                    <a:pt x="417" y="551"/>
                  </a:cubicBezTo>
                  <a:cubicBezTo>
                    <a:pt x="417" y="0"/>
                    <a:pt x="417" y="0"/>
                    <a:pt x="417" y="0"/>
                  </a:cubicBezTo>
                  <a:cubicBezTo>
                    <a:pt x="446" y="0"/>
                    <a:pt x="446" y="0"/>
                    <a:pt x="446" y="0"/>
                  </a:cubicBezTo>
                  <a:cubicBezTo>
                    <a:pt x="460" y="0"/>
                    <a:pt x="474" y="14"/>
                    <a:pt x="474" y="28"/>
                  </a:cubicBezTo>
                  <a:cubicBezTo>
                    <a:pt x="474" y="523"/>
                    <a:pt x="474" y="523"/>
                    <a:pt x="474" y="523"/>
                  </a:cubicBezTo>
                  <a:cubicBezTo>
                    <a:pt x="474" y="537"/>
                    <a:pt x="460" y="551"/>
                    <a:pt x="446" y="551"/>
                  </a:cubicBezTo>
                  <a:close/>
                  <a:moveTo>
                    <a:pt x="57" y="523"/>
                  </a:moveTo>
                  <a:lnTo>
                    <a:pt x="57" y="523"/>
                  </a:lnTo>
                  <a:cubicBezTo>
                    <a:pt x="57" y="495"/>
                    <a:pt x="57" y="495"/>
                    <a:pt x="57" y="495"/>
                  </a:cubicBezTo>
                  <a:cubicBezTo>
                    <a:pt x="106" y="495"/>
                    <a:pt x="106" y="495"/>
                    <a:pt x="106" y="495"/>
                  </a:cubicBezTo>
                  <a:cubicBezTo>
                    <a:pt x="135" y="495"/>
                    <a:pt x="163" y="466"/>
                    <a:pt x="163" y="438"/>
                  </a:cubicBezTo>
                  <a:cubicBezTo>
                    <a:pt x="163" y="403"/>
                    <a:pt x="135" y="381"/>
                    <a:pt x="106" y="381"/>
                  </a:cubicBezTo>
                  <a:cubicBezTo>
                    <a:pt x="57" y="381"/>
                    <a:pt x="57" y="381"/>
                    <a:pt x="57" y="381"/>
                  </a:cubicBezTo>
                  <a:cubicBezTo>
                    <a:pt x="57" y="332"/>
                    <a:pt x="57" y="332"/>
                    <a:pt x="57" y="332"/>
                  </a:cubicBezTo>
                  <a:cubicBezTo>
                    <a:pt x="106" y="332"/>
                    <a:pt x="106" y="332"/>
                    <a:pt x="106" y="332"/>
                  </a:cubicBezTo>
                  <a:cubicBezTo>
                    <a:pt x="135" y="332"/>
                    <a:pt x="163" y="304"/>
                    <a:pt x="163" y="275"/>
                  </a:cubicBezTo>
                  <a:cubicBezTo>
                    <a:pt x="163" y="247"/>
                    <a:pt x="135" y="219"/>
                    <a:pt x="106" y="219"/>
                  </a:cubicBezTo>
                  <a:cubicBezTo>
                    <a:pt x="57" y="219"/>
                    <a:pt x="57" y="219"/>
                    <a:pt x="57" y="219"/>
                  </a:cubicBezTo>
                  <a:cubicBezTo>
                    <a:pt x="57" y="169"/>
                    <a:pt x="57" y="169"/>
                    <a:pt x="57" y="169"/>
                  </a:cubicBezTo>
                  <a:cubicBezTo>
                    <a:pt x="106" y="169"/>
                    <a:pt x="106" y="169"/>
                    <a:pt x="106" y="169"/>
                  </a:cubicBezTo>
                  <a:cubicBezTo>
                    <a:pt x="135" y="169"/>
                    <a:pt x="163" y="148"/>
                    <a:pt x="163" y="113"/>
                  </a:cubicBezTo>
                  <a:cubicBezTo>
                    <a:pt x="163" y="85"/>
                    <a:pt x="135" y="56"/>
                    <a:pt x="106" y="56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57" y="28"/>
                    <a:pt x="57" y="28"/>
                    <a:pt x="57" y="28"/>
                  </a:cubicBezTo>
                  <a:cubicBezTo>
                    <a:pt x="57" y="14"/>
                    <a:pt x="71" y="0"/>
                    <a:pt x="85" y="0"/>
                  </a:cubicBezTo>
                  <a:cubicBezTo>
                    <a:pt x="389" y="0"/>
                    <a:pt x="389" y="0"/>
                    <a:pt x="389" y="0"/>
                  </a:cubicBezTo>
                  <a:cubicBezTo>
                    <a:pt x="389" y="551"/>
                    <a:pt x="389" y="551"/>
                    <a:pt x="389" y="551"/>
                  </a:cubicBezTo>
                  <a:cubicBezTo>
                    <a:pt x="85" y="551"/>
                    <a:pt x="85" y="551"/>
                    <a:pt x="85" y="551"/>
                  </a:cubicBezTo>
                  <a:cubicBezTo>
                    <a:pt x="71" y="551"/>
                    <a:pt x="57" y="537"/>
                    <a:pt x="57" y="523"/>
                  </a:cubicBezTo>
                  <a:close/>
                  <a:moveTo>
                    <a:pt x="135" y="113"/>
                  </a:moveTo>
                  <a:lnTo>
                    <a:pt x="135" y="113"/>
                  </a:lnTo>
                  <a:cubicBezTo>
                    <a:pt x="135" y="134"/>
                    <a:pt x="120" y="141"/>
                    <a:pt x="106" y="141"/>
                  </a:cubicBezTo>
                  <a:cubicBezTo>
                    <a:pt x="29" y="141"/>
                    <a:pt x="29" y="141"/>
                    <a:pt x="29" y="141"/>
                  </a:cubicBezTo>
                  <a:cubicBezTo>
                    <a:pt x="15" y="141"/>
                    <a:pt x="0" y="134"/>
                    <a:pt x="0" y="113"/>
                  </a:cubicBezTo>
                  <a:cubicBezTo>
                    <a:pt x="0" y="99"/>
                    <a:pt x="15" y="85"/>
                    <a:pt x="29" y="85"/>
                  </a:cubicBezTo>
                  <a:cubicBezTo>
                    <a:pt x="106" y="85"/>
                    <a:pt x="106" y="85"/>
                    <a:pt x="106" y="85"/>
                  </a:cubicBezTo>
                  <a:cubicBezTo>
                    <a:pt x="120" y="85"/>
                    <a:pt x="135" y="99"/>
                    <a:pt x="135" y="113"/>
                  </a:cubicBezTo>
                  <a:close/>
                  <a:moveTo>
                    <a:pt x="29" y="247"/>
                  </a:moveTo>
                  <a:lnTo>
                    <a:pt x="29" y="247"/>
                  </a:lnTo>
                  <a:cubicBezTo>
                    <a:pt x="106" y="247"/>
                    <a:pt x="106" y="247"/>
                    <a:pt x="106" y="247"/>
                  </a:cubicBezTo>
                  <a:cubicBezTo>
                    <a:pt x="120" y="247"/>
                    <a:pt x="135" y="261"/>
                    <a:pt x="135" y="275"/>
                  </a:cubicBezTo>
                  <a:cubicBezTo>
                    <a:pt x="135" y="290"/>
                    <a:pt x="120" y="304"/>
                    <a:pt x="106" y="304"/>
                  </a:cubicBezTo>
                  <a:cubicBezTo>
                    <a:pt x="29" y="304"/>
                    <a:pt x="29" y="304"/>
                    <a:pt x="29" y="304"/>
                  </a:cubicBezTo>
                  <a:cubicBezTo>
                    <a:pt x="15" y="304"/>
                    <a:pt x="0" y="290"/>
                    <a:pt x="0" y="275"/>
                  </a:cubicBezTo>
                  <a:cubicBezTo>
                    <a:pt x="0" y="261"/>
                    <a:pt x="15" y="247"/>
                    <a:pt x="29" y="247"/>
                  </a:cubicBezTo>
                  <a:close/>
                  <a:moveTo>
                    <a:pt x="29" y="410"/>
                  </a:moveTo>
                  <a:lnTo>
                    <a:pt x="29" y="410"/>
                  </a:lnTo>
                  <a:cubicBezTo>
                    <a:pt x="106" y="410"/>
                    <a:pt x="106" y="410"/>
                    <a:pt x="106" y="410"/>
                  </a:cubicBezTo>
                  <a:cubicBezTo>
                    <a:pt x="120" y="410"/>
                    <a:pt x="135" y="417"/>
                    <a:pt x="135" y="438"/>
                  </a:cubicBezTo>
                  <a:cubicBezTo>
                    <a:pt x="135" y="452"/>
                    <a:pt x="120" y="466"/>
                    <a:pt x="106" y="466"/>
                  </a:cubicBezTo>
                  <a:cubicBezTo>
                    <a:pt x="29" y="466"/>
                    <a:pt x="29" y="466"/>
                    <a:pt x="29" y="466"/>
                  </a:cubicBezTo>
                  <a:cubicBezTo>
                    <a:pt x="15" y="466"/>
                    <a:pt x="0" y="452"/>
                    <a:pt x="0" y="438"/>
                  </a:cubicBezTo>
                  <a:cubicBezTo>
                    <a:pt x="0" y="417"/>
                    <a:pt x="15" y="410"/>
                    <a:pt x="29" y="4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0" name="组合 9"/>
          <p:cNvGrpSpPr/>
          <p:nvPr userDrawn="1"/>
        </p:nvGrpSpPr>
        <p:grpSpPr>
          <a:xfrm>
            <a:off x="4463238" y="1700153"/>
            <a:ext cx="577036" cy="577246"/>
            <a:chOff x="3491880" y="1274820"/>
            <a:chExt cx="432833" cy="432834"/>
          </a:xfrm>
        </p:grpSpPr>
        <p:sp>
          <p:nvSpPr>
            <p:cNvPr id="11" name="椭圆 16"/>
            <p:cNvSpPr>
              <a:spLocks noChangeArrowheads="1"/>
            </p:cNvSpPr>
            <p:nvPr/>
          </p:nvSpPr>
          <p:spPr bwMode="auto">
            <a:xfrm>
              <a:off x="3491880" y="1274820"/>
              <a:ext cx="432833" cy="432834"/>
            </a:xfrm>
            <a:prstGeom prst="ellipse">
              <a:avLst/>
            </a:prstGeom>
            <a:solidFill>
              <a:srgbClr val="136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" name="Freeform 75"/>
            <p:cNvSpPr>
              <a:spLocks noChangeArrowheads="1"/>
            </p:cNvSpPr>
            <p:nvPr/>
          </p:nvSpPr>
          <p:spPr bwMode="auto">
            <a:xfrm>
              <a:off x="3583864" y="1385879"/>
              <a:ext cx="248863" cy="210716"/>
            </a:xfrm>
            <a:custGeom>
              <a:avLst/>
              <a:gdLst>
                <a:gd name="T0" fmla="*/ 74657633 w 602"/>
                <a:gd name="T1" fmla="*/ 66362244 h 510"/>
                <a:gd name="T2" fmla="*/ 74657633 w 602"/>
                <a:gd name="T3" fmla="*/ 66362244 h 510"/>
                <a:gd name="T4" fmla="*/ 3654665 w 602"/>
                <a:gd name="T5" fmla="*/ 66362244 h 510"/>
                <a:gd name="T6" fmla="*/ 0 w 602"/>
                <a:gd name="T7" fmla="*/ 62711741 h 510"/>
                <a:gd name="T8" fmla="*/ 0 w 602"/>
                <a:gd name="T9" fmla="*/ 3650503 h 510"/>
                <a:gd name="T10" fmla="*/ 3654665 w 602"/>
                <a:gd name="T11" fmla="*/ 0 h 510"/>
                <a:gd name="T12" fmla="*/ 7308970 w 602"/>
                <a:gd name="T13" fmla="*/ 3650503 h 510"/>
                <a:gd name="T14" fmla="*/ 7308970 w 602"/>
                <a:gd name="T15" fmla="*/ 50717076 h 510"/>
                <a:gd name="T16" fmla="*/ 7308970 w 602"/>
                <a:gd name="T17" fmla="*/ 50717076 h 510"/>
                <a:gd name="T18" fmla="*/ 7308970 w 602"/>
                <a:gd name="T19" fmla="*/ 58930528 h 510"/>
                <a:gd name="T20" fmla="*/ 74657633 w 602"/>
                <a:gd name="T21" fmla="*/ 58930528 h 510"/>
                <a:gd name="T22" fmla="*/ 78442719 w 602"/>
                <a:gd name="T23" fmla="*/ 62711741 h 510"/>
                <a:gd name="T24" fmla="*/ 74657633 w 602"/>
                <a:gd name="T25" fmla="*/ 66362244 h 510"/>
                <a:gd name="T26" fmla="*/ 66434636 w 602"/>
                <a:gd name="T27" fmla="*/ 55280025 h 510"/>
                <a:gd name="T28" fmla="*/ 66434636 w 602"/>
                <a:gd name="T29" fmla="*/ 55280025 h 510"/>
                <a:gd name="T30" fmla="*/ 58995246 w 602"/>
                <a:gd name="T31" fmla="*/ 55280025 h 510"/>
                <a:gd name="T32" fmla="*/ 55340580 w 602"/>
                <a:gd name="T33" fmla="*/ 51629522 h 510"/>
                <a:gd name="T34" fmla="*/ 55340580 w 602"/>
                <a:gd name="T35" fmla="*/ 25814941 h 510"/>
                <a:gd name="T36" fmla="*/ 58995246 w 602"/>
                <a:gd name="T37" fmla="*/ 22164077 h 510"/>
                <a:gd name="T38" fmla="*/ 66434636 w 602"/>
                <a:gd name="T39" fmla="*/ 22164077 h 510"/>
                <a:gd name="T40" fmla="*/ 70089301 w 602"/>
                <a:gd name="T41" fmla="*/ 25814941 h 510"/>
                <a:gd name="T42" fmla="*/ 70089301 w 602"/>
                <a:gd name="T43" fmla="*/ 51629522 h 510"/>
                <a:gd name="T44" fmla="*/ 66434636 w 602"/>
                <a:gd name="T45" fmla="*/ 55280025 h 510"/>
                <a:gd name="T46" fmla="*/ 45159830 w 602"/>
                <a:gd name="T47" fmla="*/ 55280025 h 510"/>
                <a:gd name="T48" fmla="*/ 45159830 w 602"/>
                <a:gd name="T49" fmla="*/ 55280025 h 510"/>
                <a:gd name="T50" fmla="*/ 37850860 w 602"/>
                <a:gd name="T51" fmla="*/ 55280025 h 510"/>
                <a:gd name="T52" fmla="*/ 34065774 w 602"/>
                <a:gd name="T53" fmla="*/ 51629522 h 510"/>
                <a:gd name="T54" fmla="*/ 34065774 w 602"/>
                <a:gd name="T55" fmla="*/ 11082219 h 510"/>
                <a:gd name="T56" fmla="*/ 37850860 w 602"/>
                <a:gd name="T57" fmla="*/ 7431355 h 510"/>
                <a:gd name="T58" fmla="*/ 45159830 w 602"/>
                <a:gd name="T59" fmla="*/ 7431355 h 510"/>
                <a:gd name="T60" fmla="*/ 48814495 w 602"/>
                <a:gd name="T61" fmla="*/ 11082219 h 510"/>
                <a:gd name="T62" fmla="*/ 48814495 w 602"/>
                <a:gd name="T63" fmla="*/ 51629522 h 510"/>
                <a:gd name="T64" fmla="*/ 45159830 w 602"/>
                <a:gd name="T65" fmla="*/ 55280025 h 510"/>
                <a:gd name="T66" fmla="*/ 24929472 w 602"/>
                <a:gd name="T67" fmla="*/ 55280025 h 510"/>
                <a:gd name="T68" fmla="*/ 24929472 w 602"/>
                <a:gd name="T69" fmla="*/ 55280025 h 510"/>
                <a:gd name="T70" fmla="*/ 17489720 w 602"/>
                <a:gd name="T71" fmla="*/ 55280025 h 510"/>
                <a:gd name="T72" fmla="*/ 13835055 w 602"/>
                <a:gd name="T73" fmla="*/ 51629522 h 510"/>
                <a:gd name="T74" fmla="*/ 13835055 w 602"/>
                <a:gd name="T75" fmla="*/ 44198166 h 510"/>
                <a:gd name="T76" fmla="*/ 17489720 w 602"/>
                <a:gd name="T77" fmla="*/ 40547302 h 510"/>
                <a:gd name="T78" fmla="*/ 24929472 w 602"/>
                <a:gd name="T79" fmla="*/ 40547302 h 510"/>
                <a:gd name="T80" fmla="*/ 28583776 w 602"/>
                <a:gd name="T81" fmla="*/ 44198166 h 510"/>
                <a:gd name="T82" fmla="*/ 28583776 w 602"/>
                <a:gd name="T83" fmla="*/ 51629522 h 510"/>
                <a:gd name="T84" fmla="*/ 24929472 w 602"/>
                <a:gd name="T85" fmla="*/ 55280025 h 51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602" h="510">
                  <a:moveTo>
                    <a:pt x="572" y="509"/>
                  </a:moveTo>
                  <a:lnTo>
                    <a:pt x="572" y="509"/>
                  </a:lnTo>
                  <a:cubicBezTo>
                    <a:pt x="28" y="509"/>
                    <a:pt x="28" y="509"/>
                    <a:pt x="28" y="509"/>
                  </a:cubicBezTo>
                  <a:cubicBezTo>
                    <a:pt x="14" y="509"/>
                    <a:pt x="0" y="502"/>
                    <a:pt x="0" y="48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14"/>
                    <a:pt x="14" y="0"/>
                    <a:pt x="28" y="0"/>
                  </a:cubicBezTo>
                  <a:cubicBezTo>
                    <a:pt x="42" y="0"/>
                    <a:pt x="56" y="14"/>
                    <a:pt x="56" y="28"/>
                  </a:cubicBezTo>
                  <a:cubicBezTo>
                    <a:pt x="56" y="389"/>
                    <a:pt x="56" y="389"/>
                    <a:pt x="56" y="389"/>
                  </a:cubicBezTo>
                  <a:cubicBezTo>
                    <a:pt x="56" y="452"/>
                    <a:pt x="56" y="452"/>
                    <a:pt x="56" y="452"/>
                  </a:cubicBezTo>
                  <a:cubicBezTo>
                    <a:pt x="572" y="452"/>
                    <a:pt x="572" y="452"/>
                    <a:pt x="572" y="452"/>
                  </a:cubicBezTo>
                  <a:cubicBezTo>
                    <a:pt x="594" y="452"/>
                    <a:pt x="601" y="467"/>
                    <a:pt x="601" y="481"/>
                  </a:cubicBezTo>
                  <a:cubicBezTo>
                    <a:pt x="601" y="502"/>
                    <a:pt x="594" y="509"/>
                    <a:pt x="572" y="509"/>
                  </a:cubicBezTo>
                  <a:close/>
                  <a:moveTo>
                    <a:pt x="509" y="424"/>
                  </a:moveTo>
                  <a:lnTo>
                    <a:pt x="509" y="424"/>
                  </a:lnTo>
                  <a:cubicBezTo>
                    <a:pt x="452" y="424"/>
                    <a:pt x="452" y="424"/>
                    <a:pt x="452" y="424"/>
                  </a:cubicBezTo>
                  <a:cubicBezTo>
                    <a:pt x="438" y="424"/>
                    <a:pt x="424" y="417"/>
                    <a:pt x="424" y="396"/>
                  </a:cubicBezTo>
                  <a:cubicBezTo>
                    <a:pt x="424" y="198"/>
                    <a:pt x="424" y="198"/>
                    <a:pt x="424" y="198"/>
                  </a:cubicBezTo>
                  <a:cubicBezTo>
                    <a:pt x="424" y="184"/>
                    <a:pt x="438" y="170"/>
                    <a:pt x="452" y="170"/>
                  </a:cubicBezTo>
                  <a:cubicBezTo>
                    <a:pt x="509" y="170"/>
                    <a:pt x="509" y="170"/>
                    <a:pt x="509" y="170"/>
                  </a:cubicBezTo>
                  <a:cubicBezTo>
                    <a:pt x="523" y="170"/>
                    <a:pt x="537" y="184"/>
                    <a:pt x="537" y="198"/>
                  </a:cubicBezTo>
                  <a:cubicBezTo>
                    <a:pt x="537" y="396"/>
                    <a:pt x="537" y="396"/>
                    <a:pt x="537" y="396"/>
                  </a:cubicBezTo>
                  <a:cubicBezTo>
                    <a:pt x="537" y="417"/>
                    <a:pt x="523" y="424"/>
                    <a:pt x="509" y="424"/>
                  </a:cubicBezTo>
                  <a:close/>
                  <a:moveTo>
                    <a:pt x="346" y="424"/>
                  </a:moveTo>
                  <a:lnTo>
                    <a:pt x="346" y="424"/>
                  </a:lnTo>
                  <a:cubicBezTo>
                    <a:pt x="290" y="424"/>
                    <a:pt x="290" y="424"/>
                    <a:pt x="290" y="424"/>
                  </a:cubicBezTo>
                  <a:cubicBezTo>
                    <a:pt x="276" y="424"/>
                    <a:pt x="261" y="417"/>
                    <a:pt x="261" y="396"/>
                  </a:cubicBezTo>
                  <a:cubicBezTo>
                    <a:pt x="261" y="85"/>
                    <a:pt x="261" y="85"/>
                    <a:pt x="261" y="85"/>
                  </a:cubicBezTo>
                  <a:cubicBezTo>
                    <a:pt x="261" y="71"/>
                    <a:pt x="276" y="57"/>
                    <a:pt x="290" y="57"/>
                  </a:cubicBezTo>
                  <a:cubicBezTo>
                    <a:pt x="346" y="57"/>
                    <a:pt x="346" y="57"/>
                    <a:pt x="346" y="57"/>
                  </a:cubicBezTo>
                  <a:cubicBezTo>
                    <a:pt x="367" y="57"/>
                    <a:pt x="374" y="71"/>
                    <a:pt x="374" y="85"/>
                  </a:cubicBezTo>
                  <a:cubicBezTo>
                    <a:pt x="374" y="396"/>
                    <a:pt x="374" y="396"/>
                    <a:pt x="374" y="396"/>
                  </a:cubicBezTo>
                  <a:cubicBezTo>
                    <a:pt x="374" y="417"/>
                    <a:pt x="367" y="424"/>
                    <a:pt x="346" y="424"/>
                  </a:cubicBezTo>
                  <a:close/>
                  <a:moveTo>
                    <a:pt x="191" y="424"/>
                  </a:moveTo>
                  <a:lnTo>
                    <a:pt x="191" y="424"/>
                  </a:lnTo>
                  <a:cubicBezTo>
                    <a:pt x="134" y="424"/>
                    <a:pt x="134" y="424"/>
                    <a:pt x="134" y="424"/>
                  </a:cubicBezTo>
                  <a:cubicBezTo>
                    <a:pt x="113" y="424"/>
                    <a:pt x="106" y="417"/>
                    <a:pt x="106" y="396"/>
                  </a:cubicBezTo>
                  <a:cubicBezTo>
                    <a:pt x="106" y="339"/>
                    <a:pt x="106" y="339"/>
                    <a:pt x="106" y="339"/>
                  </a:cubicBezTo>
                  <a:cubicBezTo>
                    <a:pt x="106" y="325"/>
                    <a:pt x="113" y="311"/>
                    <a:pt x="134" y="311"/>
                  </a:cubicBezTo>
                  <a:cubicBezTo>
                    <a:pt x="191" y="311"/>
                    <a:pt x="191" y="311"/>
                    <a:pt x="191" y="311"/>
                  </a:cubicBezTo>
                  <a:cubicBezTo>
                    <a:pt x="205" y="311"/>
                    <a:pt x="219" y="325"/>
                    <a:pt x="219" y="339"/>
                  </a:cubicBezTo>
                  <a:cubicBezTo>
                    <a:pt x="219" y="396"/>
                    <a:pt x="219" y="396"/>
                    <a:pt x="219" y="396"/>
                  </a:cubicBezTo>
                  <a:cubicBezTo>
                    <a:pt x="219" y="417"/>
                    <a:pt x="205" y="424"/>
                    <a:pt x="191" y="4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2" name="组合 11"/>
          <p:cNvGrpSpPr/>
          <p:nvPr userDrawn="1"/>
        </p:nvGrpSpPr>
        <p:grpSpPr>
          <a:xfrm>
            <a:off x="5327222" y="1700153"/>
            <a:ext cx="577036" cy="577246"/>
            <a:chOff x="4139952" y="1274820"/>
            <a:chExt cx="432833" cy="432834"/>
          </a:xfrm>
        </p:grpSpPr>
        <p:sp>
          <p:nvSpPr>
            <p:cNvPr id="24" name="椭圆 16"/>
            <p:cNvSpPr>
              <a:spLocks noChangeArrowheads="1"/>
            </p:cNvSpPr>
            <p:nvPr/>
          </p:nvSpPr>
          <p:spPr bwMode="auto">
            <a:xfrm>
              <a:off x="4139952" y="1274820"/>
              <a:ext cx="432833" cy="432834"/>
            </a:xfrm>
            <a:prstGeom prst="ellipse">
              <a:avLst/>
            </a:prstGeom>
            <a:solidFill>
              <a:srgbClr val="3992DB"/>
            </a:solidFill>
            <a:ln>
              <a:noFill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" name="Freeform 84"/>
            <p:cNvSpPr>
              <a:spLocks noChangeArrowheads="1"/>
            </p:cNvSpPr>
            <p:nvPr/>
          </p:nvSpPr>
          <p:spPr bwMode="auto">
            <a:xfrm>
              <a:off x="4241546" y="1366806"/>
              <a:ext cx="248863" cy="248863"/>
            </a:xfrm>
            <a:custGeom>
              <a:avLst/>
              <a:gdLst>
                <a:gd name="T0" fmla="*/ 43332858 w 602"/>
                <a:gd name="T1" fmla="*/ 34979440 h 602"/>
                <a:gd name="T2" fmla="*/ 43332858 w 602"/>
                <a:gd name="T3" fmla="*/ 34979440 h 602"/>
                <a:gd name="T4" fmla="*/ 43332858 w 602"/>
                <a:gd name="T5" fmla="*/ 0 h 602"/>
                <a:gd name="T6" fmla="*/ 78442719 w 602"/>
                <a:gd name="T7" fmla="*/ 34979440 h 602"/>
                <a:gd name="T8" fmla="*/ 43332858 w 602"/>
                <a:gd name="T9" fmla="*/ 34979440 h 602"/>
                <a:gd name="T10" fmla="*/ 36023527 w 602"/>
                <a:gd name="T11" fmla="*/ 78442719 h 602"/>
                <a:gd name="T12" fmla="*/ 36023527 w 602"/>
                <a:gd name="T13" fmla="*/ 78442719 h 602"/>
                <a:gd name="T14" fmla="*/ 0 w 602"/>
                <a:gd name="T15" fmla="*/ 42419192 h 602"/>
                <a:gd name="T16" fmla="*/ 36023527 w 602"/>
                <a:gd name="T17" fmla="*/ 7308970 h 602"/>
                <a:gd name="T18" fmla="*/ 36023527 w 602"/>
                <a:gd name="T19" fmla="*/ 42419192 h 602"/>
                <a:gd name="T20" fmla="*/ 71002968 w 602"/>
                <a:gd name="T21" fmla="*/ 42419192 h 602"/>
                <a:gd name="T22" fmla="*/ 36023527 w 602"/>
                <a:gd name="T23" fmla="*/ 78442719 h 60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602" h="602">
                  <a:moveTo>
                    <a:pt x="332" y="268"/>
                  </a:moveTo>
                  <a:lnTo>
                    <a:pt x="332" y="268"/>
                  </a:lnTo>
                  <a:cubicBezTo>
                    <a:pt x="332" y="0"/>
                    <a:pt x="332" y="0"/>
                    <a:pt x="332" y="0"/>
                  </a:cubicBezTo>
                  <a:cubicBezTo>
                    <a:pt x="481" y="0"/>
                    <a:pt x="601" y="120"/>
                    <a:pt x="601" y="268"/>
                  </a:cubicBezTo>
                  <a:lnTo>
                    <a:pt x="332" y="268"/>
                  </a:lnTo>
                  <a:close/>
                  <a:moveTo>
                    <a:pt x="276" y="601"/>
                  </a:moveTo>
                  <a:lnTo>
                    <a:pt x="276" y="601"/>
                  </a:lnTo>
                  <a:cubicBezTo>
                    <a:pt x="120" y="601"/>
                    <a:pt x="0" y="480"/>
                    <a:pt x="0" y="325"/>
                  </a:cubicBezTo>
                  <a:cubicBezTo>
                    <a:pt x="0" y="176"/>
                    <a:pt x="120" y="56"/>
                    <a:pt x="276" y="56"/>
                  </a:cubicBezTo>
                  <a:cubicBezTo>
                    <a:pt x="276" y="325"/>
                    <a:pt x="276" y="325"/>
                    <a:pt x="276" y="325"/>
                  </a:cubicBezTo>
                  <a:cubicBezTo>
                    <a:pt x="544" y="325"/>
                    <a:pt x="544" y="325"/>
                    <a:pt x="544" y="325"/>
                  </a:cubicBezTo>
                  <a:cubicBezTo>
                    <a:pt x="544" y="480"/>
                    <a:pt x="424" y="601"/>
                    <a:pt x="276" y="60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 userDrawn="1"/>
        </p:nvCxnSpPr>
        <p:spPr>
          <a:xfrm>
            <a:off x="1007304" y="834057"/>
            <a:ext cx="104638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7"/>
          <p:cNvGrpSpPr/>
          <p:nvPr userDrawn="1"/>
        </p:nvGrpSpPr>
        <p:grpSpPr bwMode="auto">
          <a:xfrm>
            <a:off x="431315" y="390618"/>
            <a:ext cx="520428" cy="274702"/>
            <a:chOff x="0" y="0"/>
            <a:chExt cx="1041399" cy="549275"/>
          </a:xfrm>
        </p:grpSpPr>
        <p:sp>
          <p:nvSpPr>
            <p:cNvPr id="13" name="Freeform 16"/>
            <p:cNvSpPr/>
            <p:nvPr/>
          </p:nvSpPr>
          <p:spPr bwMode="auto">
            <a:xfrm>
              <a:off x="0" y="0"/>
              <a:ext cx="361950" cy="549275"/>
            </a:xfrm>
            <a:custGeom>
              <a:avLst/>
              <a:gdLst>
                <a:gd name="T0" fmla="*/ 4 w 400"/>
                <a:gd name="T1" fmla="*/ 92 h 608"/>
                <a:gd name="T2" fmla="*/ 96 w 400"/>
                <a:gd name="T3" fmla="*/ 0 h 608"/>
                <a:gd name="T4" fmla="*/ 400 w 400"/>
                <a:gd name="T5" fmla="*/ 304 h 608"/>
                <a:gd name="T6" fmla="*/ 96 w 400"/>
                <a:gd name="T7" fmla="*/ 608 h 608"/>
                <a:gd name="T8" fmla="*/ 0 w 400"/>
                <a:gd name="T9" fmla="*/ 512 h 608"/>
                <a:gd name="T10" fmla="*/ 212 w 400"/>
                <a:gd name="T11" fmla="*/ 300 h 608"/>
                <a:gd name="T12" fmla="*/ 4 w 400"/>
                <a:gd name="T13" fmla="*/ 92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0" h="608">
                  <a:moveTo>
                    <a:pt x="4" y="92"/>
                  </a:moveTo>
                  <a:lnTo>
                    <a:pt x="96" y="0"/>
                  </a:lnTo>
                  <a:lnTo>
                    <a:pt x="400" y="304"/>
                  </a:lnTo>
                  <a:lnTo>
                    <a:pt x="96" y="608"/>
                  </a:lnTo>
                  <a:lnTo>
                    <a:pt x="0" y="512"/>
                  </a:lnTo>
                  <a:lnTo>
                    <a:pt x="212" y="300"/>
                  </a:lnTo>
                  <a:lnTo>
                    <a:pt x="4" y="92"/>
                  </a:lnTo>
                  <a:close/>
                </a:path>
              </a:pathLst>
            </a:custGeom>
            <a:solidFill>
              <a:srgbClr val="005D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" name="Freeform 17"/>
            <p:cNvSpPr/>
            <p:nvPr/>
          </p:nvSpPr>
          <p:spPr bwMode="auto">
            <a:xfrm>
              <a:off x="338137" y="0"/>
              <a:ext cx="360362" cy="549275"/>
            </a:xfrm>
            <a:custGeom>
              <a:avLst/>
              <a:gdLst>
                <a:gd name="T0" fmla="*/ 4 w 399"/>
                <a:gd name="T1" fmla="*/ 92 h 608"/>
                <a:gd name="T2" fmla="*/ 96 w 399"/>
                <a:gd name="T3" fmla="*/ 0 h 608"/>
                <a:gd name="T4" fmla="*/ 399 w 399"/>
                <a:gd name="T5" fmla="*/ 304 h 608"/>
                <a:gd name="T6" fmla="*/ 96 w 399"/>
                <a:gd name="T7" fmla="*/ 608 h 608"/>
                <a:gd name="T8" fmla="*/ 0 w 399"/>
                <a:gd name="T9" fmla="*/ 512 h 608"/>
                <a:gd name="T10" fmla="*/ 212 w 399"/>
                <a:gd name="T11" fmla="*/ 300 h 608"/>
                <a:gd name="T12" fmla="*/ 4 w 399"/>
                <a:gd name="T13" fmla="*/ 92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9" h="608">
                  <a:moveTo>
                    <a:pt x="4" y="92"/>
                  </a:moveTo>
                  <a:lnTo>
                    <a:pt x="96" y="0"/>
                  </a:lnTo>
                  <a:lnTo>
                    <a:pt x="399" y="304"/>
                  </a:lnTo>
                  <a:lnTo>
                    <a:pt x="96" y="608"/>
                  </a:lnTo>
                  <a:lnTo>
                    <a:pt x="0" y="512"/>
                  </a:lnTo>
                  <a:lnTo>
                    <a:pt x="212" y="300"/>
                  </a:lnTo>
                  <a:lnTo>
                    <a:pt x="4" y="92"/>
                  </a:lnTo>
                  <a:close/>
                </a:path>
              </a:pathLst>
            </a:custGeom>
            <a:solidFill>
              <a:srgbClr val="399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Freeform 18"/>
            <p:cNvSpPr/>
            <p:nvPr/>
          </p:nvSpPr>
          <p:spPr bwMode="auto">
            <a:xfrm>
              <a:off x="681037" y="0"/>
              <a:ext cx="360362" cy="549275"/>
            </a:xfrm>
            <a:custGeom>
              <a:avLst/>
              <a:gdLst>
                <a:gd name="T0" fmla="*/ 4 w 399"/>
                <a:gd name="T1" fmla="*/ 92 h 608"/>
                <a:gd name="T2" fmla="*/ 95 w 399"/>
                <a:gd name="T3" fmla="*/ 0 h 608"/>
                <a:gd name="T4" fmla="*/ 399 w 399"/>
                <a:gd name="T5" fmla="*/ 304 h 608"/>
                <a:gd name="T6" fmla="*/ 95 w 399"/>
                <a:gd name="T7" fmla="*/ 608 h 608"/>
                <a:gd name="T8" fmla="*/ 0 w 399"/>
                <a:gd name="T9" fmla="*/ 512 h 608"/>
                <a:gd name="T10" fmla="*/ 212 w 399"/>
                <a:gd name="T11" fmla="*/ 300 h 608"/>
                <a:gd name="T12" fmla="*/ 4 w 399"/>
                <a:gd name="T13" fmla="*/ 92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9" h="608">
                  <a:moveTo>
                    <a:pt x="4" y="92"/>
                  </a:moveTo>
                  <a:lnTo>
                    <a:pt x="95" y="0"/>
                  </a:lnTo>
                  <a:lnTo>
                    <a:pt x="399" y="304"/>
                  </a:lnTo>
                  <a:lnTo>
                    <a:pt x="95" y="608"/>
                  </a:lnTo>
                  <a:lnTo>
                    <a:pt x="0" y="512"/>
                  </a:lnTo>
                  <a:lnTo>
                    <a:pt x="212" y="300"/>
                  </a:lnTo>
                  <a:lnTo>
                    <a:pt x="4" y="92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" name="TextBox 4"/>
          <p:cNvSpPr txBox="1"/>
          <p:nvPr userDrawn="1"/>
        </p:nvSpPr>
        <p:spPr>
          <a:xfrm>
            <a:off x="305731" y="6526138"/>
            <a:ext cx="29091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yx.ityxb.com</a:t>
            </a:r>
            <a:endParaRPr lang="zh-CN" altLang="en-US" sz="1200" b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 userDrawn="1"/>
        </p:nvSpPr>
        <p:spPr>
          <a:xfrm>
            <a:off x="0" y="6794447"/>
            <a:ext cx="10631710" cy="84639"/>
          </a:xfrm>
          <a:prstGeom prst="rect">
            <a:avLst/>
          </a:prstGeom>
          <a:solidFill>
            <a:srgbClr val="1369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 userDrawn="1"/>
        </p:nvSpPr>
        <p:spPr>
          <a:xfrm>
            <a:off x="10703717" y="6794446"/>
            <a:ext cx="1486695" cy="8463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2959" y="4407922"/>
            <a:ext cx="10361851" cy="1362390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2959" y="2907386"/>
            <a:ext cx="10361851" cy="1500534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09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8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84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80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76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72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680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521" y="1600572"/>
            <a:ext cx="5384099" cy="4527011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6793" y="1600572"/>
            <a:ext cx="5384099" cy="4527011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521" y="1535469"/>
            <a:ext cx="5386216" cy="639911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700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00" b="1"/>
            </a:lvl4pPr>
            <a:lvl5pPr marL="2438400" indent="0">
              <a:buNone/>
              <a:defRPr sz="2100" b="1"/>
            </a:lvl5pPr>
            <a:lvl6pPr marL="3048000" indent="0">
              <a:buNone/>
              <a:defRPr sz="2100" b="1"/>
            </a:lvl6pPr>
            <a:lvl7pPr marL="3657600" indent="0">
              <a:buNone/>
              <a:defRPr sz="2100" b="1"/>
            </a:lvl7pPr>
            <a:lvl8pPr marL="4267200" indent="0">
              <a:buNone/>
              <a:defRPr sz="2100" b="1"/>
            </a:lvl8pPr>
            <a:lvl9pPr marL="4876800" indent="0">
              <a:buNone/>
              <a:defRPr sz="21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521" y="2175378"/>
            <a:ext cx="5386216" cy="3952203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562" y="1535469"/>
            <a:ext cx="5388332" cy="639911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700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00" b="1"/>
            </a:lvl4pPr>
            <a:lvl5pPr marL="2438400" indent="0">
              <a:buNone/>
              <a:defRPr sz="2100" b="1"/>
            </a:lvl5pPr>
            <a:lvl6pPr marL="3048000" indent="0">
              <a:buNone/>
              <a:defRPr sz="2100" b="1"/>
            </a:lvl6pPr>
            <a:lvl7pPr marL="3657600" indent="0">
              <a:buNone/>
              <a:defRPr sz="2100" b="1"/>
            </a:lvl7pPr>
            <a:lvl8pPr marL="4267200" indent="0">
              <a:buNone/>
              <a:defRPr sz="2100" b="1"/>
            </a:lvl8pPr>
            <a:lvl9pPr marL="4876800" indent="0">
              <a:buNone/>
              <a:defRPr sz="21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562" y="2175378"/>
            <a:ext cx="5388332" cy="3952203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等腰三角形 7"/>
          <p:cNvSpPr/>
          <p:nvPr userDrawn="1"/>
        </p:nvSpPr>
        <p:spPr>
          <a:xfrm flipH="1" flipV="1">
            <a:off x="-767029" y="-29126"/>
            <a:ext cx="3825848" cy="1804442"/>
          </a:xfrm>
          <a:prstGeom prst="triangle">
            <a:avLst/>
          </a:prstGeom>
          <a:solidFill>
            <a:srgbClr val="E9EAEF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等腰三角形 8"/>
          <p:cNvSpPr/>
          <p:nvPr userDrawn="1"/>
        </p:nvSpPr>
        <p:spPr>
          <a:xfrm flipH="1" flipV="1">
            <a:off x="1413539" y="0"/>
            <a:ext cx="3825848" cy="1804442"/>
          </a:xfrm>
          <a:prstGeom prst="triangle">
            <a:avLst/>
          </a:prstGeom>
          <a:solidFill>
            <a:srgbClr val="E9EAEF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 userDrawn="1"/>
        </p:nvSpPr>
        <p:spPr>
          <a:xfrm>
            <a:off x="6085438" y="4298493"/>
            <a:ext cx="5426766" cy="2559507"/>
          </a:xfrm>
          <a:prstGeom prst="triangle">
            <a:avLst/>
          </a:prstGeom>
          <a:solidFill>
            <a:srgbClr val="E9EAEF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等腰三角形 10"/>
          <p:cNvSpPr/>
          <p:nvPr userDrawn="1"/>
        </p:nvSpPr>
        <p:spPr>
          <a:xfrm>
            <a:off x="7741543" y="3609725"/>
            <a:ext cx="6887119" cy="3248275"/>
          </a:xfrm>
          <a:prstGeom prst="triangle">
            <a:avLst/>
          </a:prstGeom>
          <a:solidFill>
            <a:srgbClr val="E9EAEF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1" name="组合 40"/>
          <p:cNvGrpSpPr/>
          <p:nvPr userDrawn="1"/>
        </p:nvGrpSpPr>
        <p:grpSpPr>
          <a:xfrm>
            <a:off x="2308773" y="3693670"/>
            <a:ext cx="7551038" cy="105497"/>
            <a:chOff x="2101845" y="3387257"/>
            <a:chExt cx="7551038" cy="105497"/>
          </a:xfrm>
        </p:grpSpPr>
        <p:cxnSp>
          <p:nvCxnSpPr>
            <p:cNvPr id="42" name="直接连接符 41"/>
            <p:cNvCxnSpPr/>
            <p:nvPr/>
          </p:nvCxnSpPr>
          <p:spPr>
            <a:xfrm>
              <a:off x="2369489" y="3440005"/>
              <a:ext cx="7283394" cy="0"/>
            </a:xfrm>
            <a:prstGeom prst="line">
              <a:avLst/>
            </a:prstGeom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椭圆 44"/>
            <p:cNvSpPr/>
            <p:nvPr/>
          </p:nvSpPr>
          <p:spPr>
            <a:xfrm>
              <a:off x="2101845" y="3387257"/>
              <a:ext cx="105497" cy="105497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椭圆 1"/>
          <p:cNvSpPr/>
          <p:nvPr userDrawn="1"/>
        </p:nvSpPr>
        <p:spPr>
          <a:xfrm>
            <a:off x="9998623" y="3693670"/>
            <a:ext cx="105497" cy="105497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/>
          <p:nvPr userDrawn="1"/>
        </p:nvCxnSpPr>
        <p:spPr>
          <a:xfrm>
            <a:off x="984634" y="1413103"/>
            <a:ext cx="101984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组合 8"/>
          <p:cNvGrpSpPr/>
          <p:nvPr userDrawn="1"/>
        </p:nvGrpSpPr>
        <p:grpSpPr>
          <a:xfrm>
            <a:off x="10607120" y="654595"/>
            <a:ext cx="575989" cy="577246"/>
            <a:chOff x="6084168" y="1274820"/>
            <a:chExt cx="432048" cy="432834"/>
          </a:xfrm>
        </p:grpSpPr>
        <p:sp>
          <p:nvSpPr>
            <p:cNvPr id="10" name="椭圆 22"/>
            <p:cNvSpPr>
              <a:spLocks noChangeArrowheads="1"/>
            </p:cNvSpPr>
            <p:nvPr/>
          </p:nvSpPr>
          <p:spPr bwMode="auto">
            <a:xfrm>
              <a:off x="6084168" y="1274820"/>
              <a:ext cx="432048" cy="432834"/>
            </a:xfrm>
            <a:prstGeom prst="ellipse">
              <a:avLst/>
            </a:prstGeom>
            <a:solidFill>
              <a:srgbClr val="1369B2"/>
            </a:solidFill>
            <a:ln>
              <a:noFill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" name="Freeform 59"/>
            <p:cNvSpPr>
              <a:spLocks noChangeArrowheads="1"/>
            </p:cNvSpPr>
            <p:nvPr/>
          </p:nvSpPr>
          <p:spPr bwMode="auto">
            <a:xfrm>
              <a:off x="6180302" y="1365898"/>
              <a:ext cx="239780" cy="250679"/>
            </a:xfrm>
            <a:custGeom>
              <a:avLst/>
              <a:gdLst>
                <a:gd name="T0" fmla="*/ 73627430 w 581"/>
                <a:gd name="T1" fmla="*/ 67678707 h 609"/>
                <a:gd name="T2" fmla="*/ 61659637 w 581"/>
                <a:gd name="T3" fmla="*/ 78678142 h 609"/>
                <a:gd name="T4" fmla="*/ 54244957 w 581"/>
                <a:gd name="T5" fmla="*/ 72208055 h 609"/>
                <a:gd name="T6" fmla="*/ 57106883 w 581"/>
                <a:gd name="T7" fmla="*/ 65867111 h 609"/>
                <a:gd name="T8" fmla="*/ 61659637 w 581"/>
                <a:gd name="T9" fmla="*/ 69490662 h 609"/>
                <a:gd name="T10" fmla="*/ 71806401 w 581"/>
                <a:gd name="T11" fmla="*/ 61338122 h 609"/>
                <a:gd name="T12" fmla="*/ 73627430 w 581"/>
                <a:gd name="T13" fmla="*/ 67678707 h 609"/>
                <a:gd name="T14" fmla="*/ 61659637 w 581"/>
                <a:gd name="T15" fmla="*/ 64055516 h 609"/>
                <a:gd name="T16" fmla="*/ 49691843 w 581"/>
                <a:gd name="T17" fmla="*/ 69490662 h 609"/>
                <a:gd name="T18" fmla="*/ 51513233 w 581"/>
                <a:gd name="T19" fmla="*/ 75054951 h 609"/>
                <a:gd name="T20" fmla="*/ 3772261 w 581"/>
                <a:gd name="T21" fmla="*/ 78678142 h 609"/>
                <a:gd name="T22" fmla="*/ 0 w 581"/>
                <a:gd name="T23" fmla="*/ 10999436 h 609"/>
                <a:gd name="T24" fmla="*/ 10146404 w 581"/>
                <a:gd name="T25" fmla="*/ 7246742 h 609"/>
                <a:gd name="T26" fmla="*/ 17561444 w 581"/>
                <a:gd name="T27" fmla="*/ 18246178 h 609"/>
                <a:gd name="T28" fmla="*/ 24845922 w 581"/>
                <a:gd name="T29" fmla="*/ 7246742 h 609"/>
                <a:gd name="T30" fmla="*/ 28488341 w 581"/>
                <a:gd name="T31" fmla="*/ 10999436 h 609"/>
                <a:gd name="T32" fmla="*/ 43318061 w 581"/>
                <a:gd name="T33" fmla="*/ 10999436 h 609"/>
                <a:gd name="T34" fmla="*/ 46960119 w 581"/>
                <a:gd name="T35" fmla="*/ 7246742 h 609"/>
                <a:gd name="T36" fmla="*/ 54244957 w 581"/>
                <a:gd name="T37" fmla="*/ 18246178 h 609"/>
                <a:gd name="T38" fmla="*/ 61659637 w 581"/>
                <a:gd name="T39" fmla="*/ 7246742 h 609"/>
                <a:gd name="T40" fmla="*/ 71806401 w 581"/>
                <a:gd name="T41" fmla="*/ 10999436 h 609"/>
                <a:gd name="T42" fmla="*/ 66212751 w 581"/>
                <a:gd name="T43" fmla="*/ 59526167 h 609"/>
                <a:gd name="T44" fmla="*/ 10146404 w 581"/>
                <a:gd name="T45" fmla="*/ 63149718 h 609"/>
                <a:gd name="T46" fmla="*/ 12878128 w 581"/>
                <a:gd name="T47" fmla="*/ 65867111 h 609"/>
                <a:gd name="T48" fmla="*/ 39545439 w 581"/>
                <a:gd name="T49" fmla="*/ 63149718 h 609"/>
                <a:gd name="T50" fmla="*/ 39545439 w 581"/>
                <a:gd name="T51" fmla="*/ 63149718 h 609"/>
                <a:gd name="T52" fmla="*/ 39545439 w 581"/>
                <a:gd name="T53" fmla="*/ 63149718 h 609"/>
                <a:gd name="T54" fmla="*/ 12878128 w 581"/>
                <a:gd name="T55" fmla="*/ 60431965 h 609"/>
                <a:gd name="T56" fmla="*/ 58017218 w 581"/>
                <a:gd name="T57" fmla="*/ 28339815 h 609"/>
                <a:gd name="T58" fmla="*/ 13788823 w 581"/>
                <a:gd name="T59" fmla="*/ 28339815 h 609"/>
                <a:gd name="T60" fmla="*/ 13788823 w 581"/>
                <a:gd name="T61" fmla="*/ 35715700 h 609"/>
                <a:gd name="T62" fmla="*/ 61659637 w 581"/>
                <a:gd name="T63" fmla="*/ 31963007 h 609"/>
                <a:gd name="T64" fmla="*/ 58017218 w 581"/>
                <a:gd name="T65" fmla="*/ 43868240 h 609"/>
                <a:gd name="T66" fmla="*/ 35903020 w 581"/>
                <a:gd name="T67" fmla="*/ 43868240 h 609"/>
                <a:gd name="T68" fmla="*/ 13788823 w 581"/>
                <a:gd name="T69" fmla="*/ 43868240 h 609"/>
                <a:gd name="T70" fmla="*/ 13788823 w 581"/>
                <a:gd name="T71" fmla="*/ 51244484 h 609"/>
                <a:gd name="T72" fmla="*/ 35903020 w 581"/>
                <a:gd name="T73" fmla="*/ 51244484 h 609"/>
                <a:gd name="T74" fmla="*/ 61659637 w 581"/>
                <a:gd name="T75" fmla="*/ 47491791 h 609"/>
                <a:gd name="T76" fmla="*/ 54244957 w 581"/>
                <a:gd name="T77" fmla="*/ 14622627 h 609"/>
                <a:gd name="T78" fmla="*/ 50602538 w 581"/>
                <a:gd name="T79" fmla="*/ 10999436 h 609"/>
                <a:gd name="T80" fmla="*/ 54244957 w 581"/>
                <a:gd name="T81" fmla="*/ 0 h 609"/>
                <a:gd name="T82" fmla="*/ 58017218 w 581"/>
                <a:gd name="T83" fmla="*/ 10999436 h 609"/>
                <a:gd name="T84" fmla="*/ 35903020 w 581"/>
                <a:gd name="T85" fmla="*/ 14622627 h 609"/>
                <a:gd name="T86" fmla="*/ 32260601 w 581"/>
                <a:gd name="T87" fmla="*/ 10999436 h 609"/>
                <a:gd name="T88" fmla="*/ 35903020 w 581"/>
                <a:gd name="T89" fmla="*/ 0 h 609"/>
                <a:gd name="T90" fmla="*/ 39545439 w 581"/>
                <a:gd name="T91" fmla="*/ 10999436 h 609"/>
                <a:gd name="T92" fmla="*/ 17561444 w 581"/>
                <a:gd name="T93" fmla="*/ 14622627 h 609"/>
                <a:gd name="T94" fmla="*/ 13788823 w 581"/>
                <a:gd name="T95" fmla="*/ 10999436 h 609"/>
                <a:gd name="T96" fmla="*/ 17561444 w 581"/>
                <a:gd name="T97" fmla="*/ 0 h 609"/>
                <a:gd name="T98" fmla="*/ 21203502 w 581"/>
                <a:gd name="T99" fmla="*/ 10999436 h 609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581" h="609">
                  <a:moveTo>
                    <a:pt x="566" y="523"/>
                  </a:moveTo>
                  <a:lnTo>
                    <a:pt x="566" y="523"/>
                  </a:lnTo>
                  <a:cubicBezTo>
                    <a:pt x="495" y="594"/>
                    <a:pt x="495" y="594"/>
                    <a:pt x="495" y="594"/>
                  </a:cubicBezTo>
                  <a:cubicBezTo>
                    <a:pt x="488" y="601"/>
                    <a:pt x="481" y="608"/>
                    <a:pt x="474" y="608"/>
                  </a:cubicBezTo>
                  <a:cubicBezTo>
                    <a:pt x="467" y="608"/>
                    <a:pt x="460" y="601"/>
                    <a:pt x="453" y="594"/>
                  </a:cubicBezTo>
                  <a:cubicBezTo>
                    <a:pt x="417" y="558"/>
                    <a:pt x="417" y="558"/>
                    <a:pt x="417" y="558"/>
                  </a:cubicBezTo>
                  <a:cubicBezTo>
                    <a:pt x="410" y="551"/>
                    <a:pt x="410" y="544"/>
                    <a:pt x="410" y="537"/>
                  </a:cubicBezTo>
                  <a:cubicBezTo>
                    <a:pt x="410" y="523"/>
                    <a:pt x="417" y="509"/>
                    <a:pt x="439" y="509"/>
                  </a:cubicBezTo>
                  <a:cubicBezTo>
                    <a:pt x="446" y="509"/>
                    <a:pt x="453" y="516"/>
                    <a:pt x="453" y="523"/>
                  </a:cubicBezTo>
                  <a:cubicBezTo>
                    <a:pt x="474" y="537"/>
                    <a:pt x="474" y="537"/>
                    <a:pt x="474" y="537"/>
                  </a:cubicBezTo>
                  <a:cubicBezTo>
                    <a:pt x="530" y="481"/>
                    <a:pt x="530" y="481"/>
                    <a:pt x="530" y="481"/>
                  </a:cubicBezTo>
                  <a:cubicBezTo>
                    <a:pt x="537" y="474"/>
                    <a:pt x="545" y="474"/>
                    <a:pt x="552" y="474"/>
                  </a:cubicBezTo>
                  <a:cubicBezTo>
                    <a:pt x="566" y="474"/>
                    <a:pt x="580" y="488"/>
                    <a:pt x="580" y="502"/>
                  </a:cubicBezTo>
                  <a:cubicBezTo>
                    <a:pt x="580" y="509"/>
                    <a:pt x="573" y="516"/>
                    <a:pt x="566" y="523"/>
                  </a:cubicBezTo>
                  <a:close/>
                  <a:moveTo>
                    <a:pt x="474" y="495"/>
                  </a:moveTo>
                  <a:lnTo>
                    <a:pt x="474" y="495"/>
                  </a:lnTo>
                  <a:cubicBezTo>
                    <a:pt x="467" y="488"/>
                    <a:pt x="453" y="481"/>
                    <a:pt x="439" y="481"/>
                  </a:cubicBezTo>
                  <a:cubicBezTo>
                    <a:pt x="403" y="481"/>
                    <a:pt x="382" y="509"/>
                    <a:pt x="382" y="537"/>
                  </a:cubicBezTo>
                  <a:cubicBezTo>
                    <a:pt x="382" y="558"/>
                    <a:pt x="389" y="573"/>
                    <a:pt x="396" y="580"/>
                  </a:cubicBezTo>
                  <a:cubicBezTo>
                    <a:pt x="424" y="608"/>
                    <a:pt x="424" y="608"/>
                    <a:pt x="424" y="608"/>
                  </a:cubicBezTo>
                  <a:cubicBezTo>
                    <a:pt x="29" y="608"/>
                    <a:pt x="29" y="608"/>
                    <a:pt x="29" y="608"/>
                  </a:cubicBezTo>
                  <a:cubicBezTo>
                    <a:pt x="15" y="608"/>
                    <a:pt x="0" y="594"/>
                    <a:pt x="0" y="580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71"/>
                    <a:pt x="15" y="56"/>
                    <a:pt x="29" y="56"/>
                  </a:cubicBezTo>
                  <a:cubicBezTo>
                    <a:pt x="78" y="56"/>
                    <a:pt x="78" y="56"/>
                    <a:pt x="78" y="56"/>
                  </a:cubicBezTo>
                  <a:cubicBezTo>
                    <a:pt x="78" y="85"/>
                    <a:pt x="78" y="85"/>
                    <a:pt x="78" y="85"/>
                  </a:cubicBezTo>
                  <a:cubicBezTo>
                    <a:pt x="78" y="120"/>
                    <a:pt x="106" y="141"/>
                    <a:pt x="135" y="141"/>
                  </a:cubicBezTo>
                  <a:cubicBezTo>
                    <a:pt x="163" y="141"/>
                    <a:pt x="191" y="120"/>
                    <a:pt x="191" y="85"/>
                  </a:cubicBezTo>
                  <a:cubicBezTo>
                    <a:pt x="191" y="56"/>
                    <a:pt x="191" y="56"/>
                    <a:pt x="191" y="56"/>
                  </a:cubicBezTo>
                  <a:cubicBezTo>
                    <a:pt x="219" y="56"/>
                    <a:pt x="219" y="56"/>
                    <a:pt x="219" y="56"/>
                  </a:cubicBezTo>
                  <a:cubicBezTo>
                    <a:pt x="219" y="85"/>
                    <a:pt x="219" y="85"/>
                    <a:pt x="219" y="85"/>
                  </a:cubicBezTo>
                  <a:cubicBezTo>
                    <a:pt x="219" y="120"/>
                    <a:pt x="248" y="141"/>
                    <a:pt x="276" y="141"/>
                  </a:cubicBezTo>
                  <a:cubicBezTo>
                    <a:pt x="304" y="141"/>
                    <a:pt x="333" y="120"/>
                    <a:pt x="333" y="85"/>
                  </a:cubicBezTo>
                  <a:cubicBezTo>
                    <a:pt x="333" y="56"/>
                    <a:pt x="333" y="56"/>
                    <a:pt x="333" y="56"/>
                  </a:cubicBezTo>
                  <a:cubicBezTo>
                    <a:pt x="361" y="56"/>
                    <a:pt x="361" y="56"/>
                    <a:pt x="361" y="56"/>
                  </a:cubicBezTo>
                  <a:cubicBezTo>
                    <a:pt x="361" y="85"/>
                    <a:pt x="361" y="85"/>
                    <a:pt x="361" y="85"/>
                  </a:cubicBezTo>
                  <a:cubicBezTo>
                    <a:pt x="361" y="120"/>
                    <a:pt x="389" y="141"/>
                    <a:pt x="417" y="141"/>
                  </a:cubicBezTo>
                  <a:cubicBezTo>
                    <a:pt x="446" y="141"/>
                    <a:pt x="474" y="120"/>
                    <a:pt x="474" y="85"/>
                  </a:cubicBezTo>
                  <a:cubicBezTo>
                    <a:pt x="474" y="56"/>
                    <a:pt x="474" y="56"/>
                    <a:pt x="474" y="56"/>
                  </a:cubicBezTo>
                  <a:cubicBezTo>
                    <a:pt x="523" y="56"/>
                    <a:pt x="523" y="56"/>
                    <a:pt x="523" y="56"/>
                  </a:cubicBezTo>
                  <a:cubicBezTo>
                    <a:pt x="537" y="56"/>
                    <a:pt x="552" y="71"/>
                    <a:pt x="552" y="85"/>
                  </a:cubicBezTo>
                  <a:cubicBezTo>
                    <a:pt x="552" y="445"/>
                    <a:pt x="552" y="445"/>
                    <a:pt x="552" y="445"/>
                  </a:cubicBezTo>
                  <a:cubicBezTo>
                    <a:pt x="530" y="445"/>
                    <a:pt x="516" y="452"/>
                    <a:pt x="509" y="460"/>
                  </a:cubicBezTo>
                  <a:lnTo>
                    <a:pt x="474" y="495"/>
                  </a:lnTo>
                  <a:close/>
                  <a:moveTo>
                    <a:pt x="78" y="488"/>
                  </a:moveTo>
                  <a:lnTo>
                    <a:pt x="78" y="488"/>
                  </a:lnTo>
                  <a:cubicBezTo>
                    <a:pt x="78" y="502"/>
                    <a:pt x="85" y="509"/>
                    <a:pt x="99" y="509"/>
                  </a:cubicBezTo>
                  <a:cubicBezTo>
                    <a:pt x="283" y="509"/>
                    <a:pt x="283" y="509"/>
                    <a:pt x="283" y="509"/>
                  </a:cubicBezTo>
                  <a:cubicBezTo>
                    <a:pt x="297" y="509"/>
                    <a:pt x="304" y="502"/>
                    <a:pt x="304" y="488"/>
                  </a:cubicBezTo>
                  <a:cubicBezTo>
                    <a:pt x="304" y="474"/>
                    <a:pt x="297" y="467"/>
                    <a:pt x="283" y="467"/>
                  </a:cubicBezTo>
                  <a:cubicBezTo>
                    <a:pt x="99" y="467"/>
                    <a:pt x="99" y="467"/>
                    <a:pt x="99" y="467"/>
                  </a:cubicBezTo>
                  <a:cubicBezTo>
                    <a:pt x="85" y="467"/>
                    <a:pt x="78" y="474"/>
                    <a:pt x="78" y="488"/>
                  </a:cubicBezTo>
                  <a:close/>
                  <a:moveTo>
                    <a:pt x="446" y="219"/>
                  </a:moveTo>
                  <a:lnTo>
                    <a:pt x="446" y="219"/>
                  </a:lnTo>
                  <a:cubicBezTo>
                    <a:pt x="106" y="219"/>
                    <a:pt x="106" y="219"/>
                    <a:pt x="106" y="219"/>
                  </a:cubicBezTo>
                  <a:cubicBezTo>
                    <a:pt x="92" y="219"/>
                    <a:pt x="78" y="233"/>
                    <a:pt x="78" y="247"/>
                  </a:cubicBezTo>
                  <a:cubicBezTo>
                    <a:pt x="78" y="262"/>
                    <a:pt x="92" y="276"/>
                    <a:pt x="106" y="276"/>
                  </a:cubicBezTo>
                  <a:cubicBezTo>
                    <a:pt x="446" y="276"/>
                    <a:pt x="446" y="276"/>
                    <a:pt x="446" y="276"/>
                  </a:cubicBezTo>
                  <a:cubicBezTo>
                    <a:pt x="460" y="276"/>
                    <a:pt x="474" y="262"/>
                    <a:pt x="474" y="247"/>
                  </a:cubicBezTo>
                  <a:cubicBezTo>
                    <a:pt x="474" y="233"/>
                    <a:pt x="460" y="219"/>
                    <a:pt x="446" y="219"/>
                  </a:cubicBezTo>
                  <a:close/>
                  <a:moveTo>
                    <a:pt x="446" y="339"/>
                  </a:moveTo>
                  <a:lnTo>
                    <a:pt x="446" y="339"/>
                  </a:lnTo>
                  <a:cubicBezTo>
                    <a:pt x="276" y="339"/>
                    <a:pt x="276" y="339"/>
                    <a:pt x="276" y="339"/>
                  </a:cubicBezTo>
                  <a:cubicBezTo>
                    <a:pt x="226" y="339"/>
                    <a:pt x="226" y="339"/>
                    <a:pt x="226" y="339"/>
                  </a:cubicBezTo>
                  <a:cubicBezTo>
                    <a:pt x="106" y="339"/>
                    <a:pt x="106" y="339"/>
                    <a:pt x="106" y="339"/>
                  </a:cubicBezTo>
                  <a:cubicBezTo>
                    <a:pt x="92" y="339"/>
                    <a:pt x="78" y="353"/>
                    <a:pt x="78" y="367"/>
                  </a:cubicBezTo>
                  <a:cubicBezTo>
                    <a:pt x="78" y="389"/>
                    <a:pt x="92" y="396"/>
                    <a:pt x="106" y="396"/>
                  </a:cubicBezTo>
                  <a:cubicBezTo>
                    <a:pt x="226" y="396"/>
                    <a:pt x="226" y="396"/>
                    <a:pt x="226" y="396"/>
                  </a:cubicBezTo>
                  <a:cubicBezTo>
                    <a:pt x="276" y="396"/>
                    <a:pt x="276" y="396"/>
                    <a:pt x="276" y="396"/>
                  </a:cubicBezTo>
                  <a:cubicBezTo>
                    <a:pt x="446" y="396"/>
                    <a:pt x="446" y="396"/>
                    <a:pt x="446" y="396"/>
                  </a:cubicBezTo>
                  <a:cubicBezTo>
                    <a:pt x="460" y="396"/>
                    <a:pt x="474" y="389"/>
                    <a:pt x="474" y="367"/>
                  </a:cubicBezTo>
                  <a:cubicBezTo>
                    <a:pt x="474" y="353"/>
                    <a:pt x="460" y="339"/>
                    <a:pt x="446" y="339"/>
                  </a:cubicBezTo>
                  <a:close/>
                  <a:moveTo>
                    <a:pt x="417" y="113"/>
                  </a:moveTo>
                  <a:lnTo>
                    <a:pt x="417" y="113"/>
                  </a:lnTo>
                  <a:cubicBezTo>
                    <a:pt x="403" y="113"/>
                    <a:pt x="389" y="106"/>
                    <a:pt x="389" y="85"/>
                  </a:cubicBezTo>
                  <a:cubicBezTo>
                    <a:pt x="389" y="28"/>
                    <a:pt x="389" y="28"/>
                    <a:pt x="389" y="28"/>
                  </a:cubicBezTo>
                  <a:cubicBezTo>
                    <a:pt x="389" y="14"/>
                    <a:pt x="403" y="0"/>
                    <a:pt x="417" y="0"/>
                  </a:cubicBezTo>
                  <a:cubicBezTo>
                    <a:pt x="431" y="0"/>
                    <a:pt x="446" y="14"/>
                    <a:pt x="446" y="28"/>
                  </a:cubicBezTo>
                  <a:cubicBezTo>
                    <a:pt x="446" y="85"/>
                    <a:pt x="446" y="85"/>
                    <a:pt x="446" y="85"/>
                  </a:cubicBezTo>
                  <a:cubicBezTo>
                    <a:pt x="446" y="106"/>
                    <a:pt x="431" y="113"/>
                    <a:pt x="417" y="113"/>
                  </a:cubicBezTo>
                  <a:close/>
                  <a:moveTo>
                    <a:pt x="276" y="113"/>
                  </a:moveTo>
                  <a:lnTo>
                    <a:pt x="276" y="113"/>
                  </a:lnTo>
                  <a:cubicBezTo>
                    <a:pt x="262" y="113"/>
                    <a:pt x="248" y="106"/>
                    <a:pt x="248" y="85"/>
                  </a:cubicBezTo>
                  <a:cubicBezTo>
                    <a:pt x="248" y="28"/>
                    <a:pt x="248" y="28"/>
                    <a:pt x="248" y="28"/>
                  </a:cubicBezTo>
                  <a:cubicBezTo>
                    <a:pt x="248" y="14"/>
                    <a:pt x="262" y="0"/>
                    <a:pt x="276" y="0"/>
                  </a:cubicBezTo>
                  <a:cubicBezTo>
                    <a:pt x="290" y="0"/>
                    <a:pt x="304" y="14"/>
                    <a:pt x="304" y="28"/>
                  </a:cubicBezTo>
                  <a:cubicBezTo>
                    <a:pt x="304" y="85"/>
                    <a:pt x="304" y="85"/>
                    <a:pt x="304" y="85"/>
                  </a:cubicBezTo>
                  <a:cubicBezTo>
                    <a:pt x="304" y="106"/>
                    <a:pt x="290" y="113"/>
                    <a:pt x="276" y="113"/>
                  </a:cubicBezTo>
                  <a:close/>
                  <a:moveTo>
                    <a:pt x="135" y="113"/>
                  </a:moveTo>
                  <a:lnTo>
                    <a:pt x="135" y="113"/>
                  </a:lnTo>
                  <a:cubicBezTo>
                    <a:pt x="121" y="113"/>
                    <a:pt x="106" y="106"/>
                    <a:pt x="106" y="85"/>
                  </a:cubicBezTo>
                  <a:cubicBezTo>
                    <a:pt x="106" y="28"/>
                    <a:pt x="106" y="28"/>
                    <a:pt x="106" y="28"/>
                  </a:cubicBezTo>
                  <a:cubicBezTo>
                    <a:pt x="106" y="14"/>
                    <a:pt x="121" y="0"/>
                    <a:pt x="135" y="0"/>
                  </a:cubicBezTo>
                  <a:cubicBezTo>
                    <a:pt x="149" y="0"/>
                    <a:pt x="163" y="14"/>
                    <a:pt x="163" y="28"/>
                  </a:cubicBezTo>
                  <a:cubicBezTo>
                    <a:pt x="163" y="85"/>
                    <a:pt x="163" y="85"/>
                    <a:pt x="163" y="85"/>
                  </a:cubicBezTo>
                  <a:cubicBezTo>
                    <a:pt x="163" y="106"/>
                    <a:pt x="149" y="113"/>
                    <a:pt x="135" y="1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2" name="组合 11"/>
          <p:cNvGrpSpPr/>
          <p:nvPr userDrawn="1"/>
        </p:nvGrpSpPr>
        <p:grpSpPr>
          <a:xfrm>
            <a:off x="8879153" y="655120"/>
            <a:ext cx="575989" cy="576197"/>
            <a:chOff x="4788024" y="1275213"/>
            <a:chExt cx="432048" cy="432048"/>
          </a:xfrm>
        </p:grpSpPr>
        <p:sp>
          <p:nvSpPr>
            <p:cNvPr id="13" name="椭圆 65"/>
            <p:cNvSpPr>
              <a:spLocks noChangeArrowheads="1"/>
            </p:cNvSpPr>
            <p:nvPr/>
          </p:nvSpPr>
          <p:spPr bwMode="auto">
            <a:xfrm>
              <a:off x="4788024" y="1275213"/>
              <a:ext cx="432048" cy="432048"/>
            </a:xfrm>
            <a:prstGeom prst="ellipse">
              <a:avLst/>
            </a:prstGeom>
            <a:solidFill>
              <a:srgbClr val="F79600"/>
            </a:solidFill>
            <a:ln>
              <a:noFill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" name="Freeform 110"/>
            <p:cNvSpPr>
              <a:spLocks noChangeArrowheads="1"/>
            </p:cNvSpPr>
            <p:nvPr/>
          </p:nvSpPr>
          <p:spPr bwMode="auto">
            <a:xfrm>
              <a:off x="4891102" y="1366806"/>
              <a:ext cx="250679" cy="248862"/>
            </a:xfrm>
            <a:custGeom>
              <a:avLst/>
              <a:gdLst>
                <a:gd name="T0" fmla="*/ 78678142 w 609"/>
                <a:gd name="T1" fmla="*/ 71002280 h 602"/>
                <a:gd name="T2" fmla="*/ 78678142 w 609"/>
                <a:gd name="T3" fmla="*/ 71002280 h 602"/>
                <a:gd name="T4" fmla="*/ 71302258 w 609"/>
                <a:gd name="T5" fmla="*/ 78441997 h 602"/>
                <a:gd name="T6" fmla="*/ 65867111 w 609"/>
                <a:gd name="T7" fmla="*/ 76614673 h 602"/>
                <a:gd name="T8" fmla="*/ 44774038 w 609"/>
                <a:gd name="T9" fmla="*/ 54426302 h 602"/>
                <a:gd name="T10" fmla="*/ 29245613 w 609"/>
                <a:gd name="T11" fmla="*/ 59125033 h 602"/>
                <a:gd name="T12" fmla="*/ 0 w 609"/>
                <a:gd name="T13" fmla="*/ 29497307 h 602"/>
                <a:gd name="T14" fmla="*/ 29245613 w 609"/>
                <a:gd name="T15" fmla="*/ 0 h 602"/>
                <a:gd name="T16" fmla="*/ 58491226 w 609"/>
                <a:gd name="T17" fmla="*/ 29497307 h 602"/>
                <a:gd name="T18" fmla="*/ 54867675 w 609"/>
                <a:gd name="T19" fmla="*/ 44376380 h 602"/>
                <a:gd name="T20" fmla="*/ 75960749 w 609"/>
                <a:gd name="T21" fmla="*/ 65520668 h 602"/>
                <a:gd name="T22" fmla="*/ 78678142 w 609"/>
                <a:gd name="T23" fmla="*/ 71002280 h 602"/>
                <a:gd name="T24" fmla="*/ 29245613 w 609"/>
                <a:gd name="T25" fmla="*/ 7439717 h 602"/>
                <a:gd name="T26" fmla="*/ 29245613 w 609"/>
                <a:gd name="T27" fmla="*/ 7439717 h 602"/>
                <a:gd name="T28" fmla="*/ 7246742 w 609"/>
                <a:gd name="T29" fmla="*/ 29497307 h 602"/>
                <a:gd name="T30" fmla="*/ 29245613 w 609"/>
                <a:gd name="T31" fmla="*/ 51685677 h 602"/>
                <a:gd name="T32" fmla="*/ 51244484 w 609"/>
                <a:gd name="T33" fmla="*/ 29497307 h 602"/>
                <a:gd name="T34" fmla="*/ 29245613 w 609"/>
                <a:gd name="T35" fmla="*/ 7439717 h 602"/>
                <a:gd name="T36" fmla="*/ 42056644 w 609"/>
                <a:gd name="T37" fmla="*/ 33282375 h 602"/>
                <a:gd name="T38" fmla="*/ 42056644 w 609"/>
                <a:gd name="T39" fmla="*/ 33282375 h 602"/>
                <a:gd name="T40" fmla="*/ 32868804 w 609"/>
                <a:gd name="T41" fmla="*/ 33282375 h 602"/>
                <a:gd name="T42" fmla="*/ 32868804 w 609"/>
                <a:gd name="T43" fmla="*/ 41504973 h 602"/>
                <a:gd name="T44" fmla="*/ 29245613 w 609"/>
                <a:gd name="T45" fmla="*/ 45290042 h 602"/>
                <a:gd name="T46" fmla="*/ 25622062 w 609"/>
                <a:gd name="T47" fmla="*/ 41504973 h 602"/>
                <a:gd name="T48" fmla="*/ 25622062 w 609"/>
                <a:gd name="T49" fmla="*/ 33282375 h 602"/>
                <a:gd name="T50" fmla="*/ 17340380 w 609"/>
                <a:gd name="T51" fmla="*/ 33282375 h 602"/>
                <a:gd name="T52" fmla="*/ 13716829 w 609"/>
                <a:gd name="T53" fmla="*/ 29497307 h 602"/>
                <a:gd name="T54" fmla="*/ 17340380 w 609"/>
                <a:gd name="T55" fmla="*/ 25842658 h 602"/>
                <a:gd name="T56" fmla="*/ 25622062 w 609"/>
                <a:gd name="T57" fmla="*/ 25842658 h 602"/>
                <a:gd name="T58" fmla="*/ 25622062 w 609"/>
                <a:gd name="T59" fmla="*/ 16575978 h 602"/>
                <a:gd name="T60" fmla="*/ 29245613 w 609"/>
                <a:gd name="T61" fmla="*/ 12921329 h 602"/>
                <a:gd name="T62" fmla="*/ 32868804 w 609"/>
                <a:gd name="T63" fmla="*/ 16575978 h 602"/>
                <a:gd name="T64" fmla="*/ 32868804 w 609"/>
                <a:gd name="T65" fmla="*/ 25842658 h 602"/>
                <a:gd name="T66" fmla="*/ 42056644 w 609"/>
                <a:gd name="T67" fmla="*/ 25842658 h 602"/>
                <a:gd name="T68" fmla="*/ 45679835 w 609"/>
                <a:gd name="T69" fmla="*/ 29497307 h 602"/>
                <a:gd name="T70" fmla="*/ 42056644 w 609"/>
                <a:gd name="T71" fmla="*/ 33282375 h 60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609" h="602">
                  <a:moveTo>
                    <a:pt x="608" y="544"/>
                  </a:moveTo>
                  <a:lnTo>
                    <a:pt x="608" y="544"/>
                  </a:lnTo>
                  <a:cubicBezTo>
                    <a:pt x="608" y="573"/>
                    <a:pt x="579" y="601"/>
                    <a:pt x="551" y="601"/>
                  </a:cubicBezTo>
                  <a:cubicBezTo>
                    <a:pt x="530" y="601"/>
                    <a:pt x="516" y="594"/>
                    <a:pt x="509" y="587"/>
                  </a:cubicBezTo>
                  <a:cubicBezTo>
                    <a:pt x="346" y="417"/>
                    <a:pt x="346" y="417"/>
                    <a:pt x="346" y="417"/>
                  </a:cubicBezTo>
                  <a:cubicBezTo>
                    <a:pt x="311" y="438"/>
                    <a:pt x="269" y="453"/>
                    <a:pt x="226" y="453"/>
                  </a:cubicBezTo>
                  <a:cubicBezTo>
                    <a:pt x="106" y="453"/>
                    <a:pt x="0" y="347"/>
                    <a:pt x="0" y="226"/>
                  </a:cubicBezTo>
                  <a:cubicBezTo>
                    <a:pt x="0" y="99"/>
                    <a:pt x="106" y="0"/>
                    <a:pt x="226" y="0"/>
                  </a:cubicBezTo>
                  <a:cubicBezTo>
                    <a:pt x="353" y="0"/>
                    <a:pt x="452" y="99"/>
                    <a:pt x="452" y="226"/>
                  </a:cubicBezTo>
                  <a:cubicBezTo>
                    <a:pt x="452" y="269"/>
                    <a:pt x="445" y="304"/>
                    <a:pt x="424" y="340"/>
                  </a:cubicBezTo>
                  <a:cubicBezTo>
                    <a:pt x="587" y="502"/>
                    <a:pt x="587" y="502"/>
                    <a:pt x="587" y="502"/>
                  </a:cubicBezTo>
                  <a:cubicBezTo>
                    <a:pt x="601" y="516"/>
                    <a:pt x="608" y="530"/>
                    <a:pt x="608" y="544"/>
                  </a:cubicBezTo>
                  <a:close/>
                  <a:moveTo>
                    <a:pt x="226" y="57"/>
                  </a:moveTo>
                  <a:lnTo>
                    <a:pt x="226" y="57"/>
                  </a:lnTo>
                  <a:cubicBezTo>
                    <a:pt x="134" y="57"/>
                    <a:pt x="56" y="127"/>
                    <a:pt x="56" y="226"/>
                  </a:cubicBezTo>
                  <a:cubicBezTo>
                    <a:pt x="56" y="318"/>
                    <a:pt x="134" y="396"/>
                    <a:pt x="226" y="396"/>
                  </a:cubicBezTo>
                  <a:cubicBezTo>
                    <a:pt x="325" y="396"/>
                    <a:pt x="396" y="318"/>
                    <a:pt x="396" y="226"/>
                  </a:cubicBezTo>
                  <a:cubicBezTo>
                    <a:pt x="396" y="127"/>
                    <a:pt x="325" y="57"/>
                    <a:pt x="226" y="57"/>
                  </a:cubicBezTo>
                  <a:close/>
                  <a:moveTo>
                    <a:pt x="325" y="255"/>
                  </a:moveTo>
                  <a:lnTo>
                    <a:pt x="325" y="255"/>
                  </a:lnTo>
                  <a:cubicBezTo>
                    <a:pt x="254" y="255"/>
                    <a:pt x="254" y="255"/>
                    <a:pt x="254" y="255"/>
                  </a:cubicBezTo>
                  <a:cubicBezTo>
                    <a:pt x="254" y="318"/>
                    <a:pt x="254" y="318"/>
                    <a:pt x="254" y="318"/>
                  </a:cubicBezTo>
                  <a:cubicBezTo>
                    <a:pt x="254" y="333"/>
                    <a:pt x="247" y="347"/>
                    <a:pt x="226" y="347"/>
                  </a:cubicBezTo>
                  <a:cubicBezTo>
                    <a:pt x="212" y="347"/>
                    <a:pt x="198" y="333"/>
                    <a:pt x="198" y="318"/>
                  </a:cubicBezTo>
                  <a:cubicBezTo>
                    <a:pt x="198" y="255"/>
                    <a:pt x="198" y="255"/>
                    <a:pt x="198" y="255"/>
                  </a:cubicBezTo>
                  <a:cubicBezTo>
                    <a:pt x="134" y="255"/>
                    <a:pt x="134" y="255"/>
                    <a:pt x="134" y="255"/>
                  </a:cubicBezTo>
                  <a:cubicBezTo>
                    <a:pt x="120" y="255"/>
                    <a:pt x="106" y="241"/>
                    <a:pt x="106" y="226"/>
                  </a:cubicBezTo>
                  <a:cubicBezTo>
                    <a:pt x="106" y="205"/>
                    <a:pt x="120" y="198"/>
                    <a:pt x="134" y="198"/>
                  </a:cubicBezTo>
                  <a:cubicBezTo>
                    <a:pt x="198" y="198"/>
                    <a:pt x="198" y="198"/>
                    <a:pt x="198" y="198"/>
                  </a:cubicBezTo>
                  <a:cubicBezTo>
                    <a:pt x="198" y="127"/>
                    <a:pt x="198" y="127"/>
                    <a:pt x="198" y="127"/>
                  </a:cubicBezTo>
                  <a:cubicBezTo>
                    <a:pt x="198" y="113"/>
                    <a:pt x="212" y="99"/>
                    <a:pt x="226" y="99"/>
                  </a:cubicBezTo>
                  <a:cubicBezTo>
                    <a:pt x="247" y="99"/>
                    <a:pt x="254" y="113"/>
                    <a:pt x="254" y="127"/>
                  </a:cubicBezTo>
                  <a:cubicBezTo>
                    <a:pt x="254" y="198"/>
                    <a:pt x="254" y="198"/>
                    <a:pt x="254" y="198"/>
                  </a:cubicBezTo>
                  <a:cubicBezTo>
                    <a:pt x="325" y="198"/>
                    <a:pt x="325" y="198"/>
                    <a:pt x="325" y="198"/>
                  </a:cubicBezTo>
                  <a:cubicBezTo>
                    <a:pt x="339" y="198"/>
                    <a:pt x="353" y="205"/>
                    <a:pt x="353" y="226"/>
                  </a:cubicBezTo>
                  <a:cubicBezTo>
                    <a:pt x="353" y="241"/>
                    <a:pt x="339" y="255"/>
                    <a:pt x="325" y="25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5" name="组合 14"/>
          <p:cNvGrpSpPr/>
          <p:nvPr userDrawn="1"/>
        </p:nvGrpSpPr>
        <p:grpSpPr>
          <a:xfrm>
            <a:off x="9743137" y="654595"/>
            <a:ext cx="577036" cy="577246"/>
            <a:chOff x="5436096" y="1274820"/>
            <a:chExt cx="432833" cy="432834"/>
          </a:xfrm>
        </p:grpSpPr>
        <p:sp>
          <p:nvSpPr>
            <p:cNvPr id="16" name="椭圆 16"/>
            <p:cNvSpPr>
              <a:spLocks noChangeArrowheads="1"/>
            </p:cNvSpPr>
            <p:nvPr/>
          </p:nvSpPr>
          <p:spPr bwMode="auto">
            <a:xfrm>
              <a:off x="5436096" y="1274820"/>
              <a:ext cx="432833" cy="43283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Freeform 16"/>
            <p:cNvSpPr>
              <a:spLocks noChangeArrowheads="1"/>
            </p:cNvSpPr>
            <p:nvPr/>
          </p:nvSpPr>
          <p:spPr bwMode="auto">
            <a:xfrm>
              <a:off x="5554420" y="1377705"/>
              <a:ext cx="196183" cy="227065"/>
            </a:xfrm>
            <a:custGeom>
              <a:avLst/>
              <a:gdLst>
                <a:gd name="T0" fmla="*/ 58106390 w 475"/>
                <a:gd name="T1" fmla="*/ 71207247 h 552"/>
                <a:gd name="T2" fmla="*/ 58106390 w 475"/>
                <a:gd name="T3" fmla="*/ 71207247 h 552"/>
                <a:gd name="T4" fmla="*/ 54327993 w 475"/>
                <a:gd name="T5" fmla="*/ 71207247 h 552"/>
                <a:gd name="T6" fmla="*/ 54327993 w 475"/>
                <a:gd name="T7" fmla="*/ 0 h 552"/>
                <a:gd name="T8" fmla="*/ 58106390 w 475"/>
                <a:gd name="T9" fmla="*/ 0 h 552"/>
                <a:gd name="T10" fmla="*/ 61754124 w 475"/>
                <a:gd name="T11" fmla="*/ 3618618 h 552"/>
                <a:gd name="T12" fmla="*/ 61754124 w 475"/>
                <a:gd name="T13" fmla="*/ 67588630 h 552"/>
                <a:gd name="T14" fmla="*/ 58106390 w 475"/>
                <a:gd name="T15" fmla="*/ 71207247 h 552"/>
                <a:gd name="T16" fmla="*/ 7426131 w 475"/>
                <a:gd name="T17" fmla="*/ 67588630 h 552"/>
                <a:gd name="T18" fmla="*/ 7426131 w 475"/>
                <a:gd name="T19" fmla="*/ 67588630 h 552"/>
                <a:gd name="T20" fmla="*/ 7426131 w 475"/>
                <a:gd name="T21" fmla="*/ 63970012 h 552"/>
                <a:gd name="T22" fmla="*/ 13809846 w 475"/>
                <a:gd name="T23" fmla="*/ 63970012 h 552"/>
                <a:gd name="T24" fmla="*/ 21235977 w 475"/>
                <a:gd name="T25" fmla="*/ 56603721 h 552"/>
                <a:gd name="T26" fmla="*/ 13809846 w 475"/>
                <a:gd name="T27" fmla="*/ 49237429 h 552"/>
                <a:gd name="T28" fmla="*/ 7426131 w 475"/>
                <a:gd name="T29" fmla="*/ 49237429 h 552"/>
                <a:gd name="T30" fmla="*/ 7426131 w 475"/>
                <a:gd name="T31" fmla="*/ 42905028 h 552"/>
                <a:gd name="T32" fmla="*/ 13809846 w 475"/>
                <a:gd name="T33" fmla="*/ 42905028 h 552"/>
                <a:gd name="T34" fmla="*/ 21235977 w 475"/>
                <a:gd name="T35" fmla="*/ 35539095 h 552"/>
                <a:gd name="T36" fmla="*/ 13809846 w 475"/>
                <a:gd name="T37" fmla="*/ 28301860 h 552"/>
                <a:gd name="T38" fmla="*/ 7426131 w 475"/>
                <a:gd name="T39" fmla="*/ 28301860 h 552"/>
                <a:gd name="T40" fmla="*/ 7426131 w 475"/>
                <a:gd name="T41" fmla="*/ 21840403 h 552"/>
                <a:gd name="T42" fmla="*/ 13809846 w 475"/>
                <a:gd name="T43" fmla="*/ 21840403 h 552"/>
                <a:gd name="T44" fmla="*/ 21235977 w 475"/>
                <a:gd name="T45" fmla="*/ 14603167 h 552"/>
                <a:gd name="T46" fmla="*/ 13809846 w 475"/>
                <a:gd name="T47" fmla="*/ 7236876 h 552"/>
                <a:gd name="T48" fmla="*/ 7426131 w 475"/>
                <a:gd name="T49" fmla="*/ 7236876 h 552"/>
                <a:gd name="T50" fmla="*/ 7426131 w 475"/>
                <a:gd name="T51" fmla="*/ 3618618 h 552"/>
                <a:gd name="T52" fmla="*/ 11074226 w 475"/>
                <a:gd name="T53" fmla="*/ 0 h 552"/>
                <a:gd name="T54" fmla="*/ 50680259 w 475"/>
                <a:gd name="T55" fmla="*/ 0 h 552"/>
                <a:gd name="T56" fmla="*/ 50680259 w 475"/>
                <a:gd name="T57" fmla="*/ 71207247 h 552"/>
                <a:gd name="T58" fmla="*/ 11074226 w 475"/>
                <a:gd name="T59" fmla="*/ 71207247 h 552"/>
                <a:gd name="T60" fmla="*/ 7426131 w 475"/>
                <a:gd name="T61" fmla="*/ 67588630 h 552"/>
                <a:gd name="T62" fmla="*/ 17588243 w 475"/>
                <a:gd name="T63" fmla="*/ 14603167 h 552"/>
                <a:gd name="T64" fmla="*/ 17588243 w 475"/>
                <a:gd name="T65" fmla="*/ 14603167 h 552"/>
                <a:gd name="T66" fmla="*/ 13809846 w 475"/>
                <a:gd name="T67" fmla="*/ 18221785 h 552"/>
                <a:gd name="T68" fmla="*/ 3778036 w 475"/>
                <a:gd name="T69" fmla="*/ 18221785 h 552"/>
                <a:gd name="T70" fmla="*/ 0 w 475"/>
                <a:gd name="T71" fmla="*/ 14603167 h 552"/>
                <a:gd name="T72" fmla="*/ 3778036 w 475"/>
                <a:gd name="T73" fmla="*/ 10984909 h 552"/>
                <a:gd name="T74" fmla="*/ 13809846 w 475"/>
                <a:gd name="T75" fmla="*/ 10984909 h 552"/>
                <a:gd name="T76" fmla="*/ 17588243 w 475"/>
                <a:gd name="T77" fmla="*/ 14603167 h 552"/>
                <a:gd name="T78" fmla="*/ 3778036 w 475"/>
                <a:gd name="T79" fmla="*/ 31920478 h 552"/>
                <a:gd name="T80" fmla="*/ 3778036 w 475"/>
                <a:gd name="T81" fmla="*/ 31920478 h 552"/>
                <a:gd name="T82" fmla="*/ 13809846 w 475"/>
                <a:gd name="T83" fmla="*/ 31920478 h 552"/>
                <a:gd name="T84" fmla="*/ 17588243 w 475"/>
                <a:gd name="T85" fmla="*/ 35539095 h 552"/>
                <a:gd name="T86" fmla="*/ 13809846 w 475"/>
                <a:gd name="T87" fmla="*/ 39286770 h 552"/>
                <a:gd name="T88" fmla="*/ 3778036 w 475"/>
                <a:gd name="T89" fmla="*/ 39286770 h 552"/>
                <a:gd name="T90" fmla="*/ 0 w 475"/>
                <a:gd name="T91" fmla="*/ 35539095 h 552"/>
                <a:gd name="T92" fmla="*/ 3778036 w 475"/>
                <a:gd name="T93" fmla="*/ 31920478 h 552"/>
                <a:gd name="T94" fmla="*/ 3778036 w 475"/>
                <a:gd name="T95" fmla="*/ 52985462 h 552"/>
                <a:gd name="T96" fmla="*/ 3778036 w 475"/>
                <a:gd name="T97" fmla="*/ 52985462 h 552"/>
                <a:gd name="T98" fmla="*/ 13809846 w 475"/>
                <a:gd name="T99" fmla="*/ 52985462 h 552"/>
                <a:gd name="T100" fmla="*/ 17588243 w 475"/>
                <a:gd name="T101" fmla="*/ 56603721 h 552"/>
                <a:gd name="T102" fmla="*/ 13809846 w 475"/>
                <a:gd name="T103" fmla="*/ 60222338 h 552"/>
                <a:gd name="T104" fmla="*/ 3778036 w 475"/>
                <a:gd name="T105" fmla="*/ 60222338 h 552"/>
                <a:gd name="T106" fmla="*/ 0 w 475"/>
                <a:gd name="T107" fmla="*/ 56603721 h 552"/>
                <a:gd name="T108" fmla="*/ 3778036 w 475"/>
                <a:gd name="T109" fmla="*/ 52985462 h 55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475" h="552">
                  <a:moveTo>
                    <a:pt x="446" y="551"/>
                  </a:moveTo>
                  <a:lnTo>
                    <a:pt x="446" y="551"/>
                  </a:lnTo>
                  <a:cubicBezTo>
                    <a:pt x="417" y="551"/>
                    <a:pt x="417" y="551"/>
                    <a:pt x="417" y="551"/>
                  </a:cubicBezTo>
                  <a:cubicBezTo>
                    <a:pt x="417" y="0"/>
                    <a:pt x="417" y="0"/>
                    <a:pt x="417" y="0"/>
                  </a:cubicBezTo>
                  <a:cubicBezTo>
                    <a:pt x="446" y="0"/>
                    <a:pt x="446" y="0"/>
                    <a:pt x="446" y="0"/>
                  </a:cubicBezTo>
                  <a:cubicBezTo>
                    <a:pt x="460" y="0"/>
                    <a:pt x="474" y="14"/>
                    <a:pt x="474" y="28"/>
                  </a:cubicBezTo>
                  <a:cubicBezTo>
                    <a:pt x="474" y="523"/>
                    <a:pt x="474" y="523"/>
                    <a:pt x="474" y="523"/>
                  </a:cubicBezTo>
                  <a:cubicBezTo>
                    <a:pt x="474" y="537"/>
                    <a:pt x="460" y="551"/>
                    <a:pt x="446" y="551"/>
                  </a:cubicBezTo>
                  <a:close/>
                  <a:moveTo>
                    <a:pt x="57" y="523"/>
                  </a:moveTo>
                  <a:lnTo>
                    <a:pt x="57" y="523"/>
                  </a:lnTo>
                  <a:cubicBezTo>
                    <a:pt x="57" y="495"/>
                    <a:pt x="57" y="495"/>
                    <a:pt x="57" y="495"/>
                  </a:cubicBezTo>
                  <a:cubicBezTo>
                    <a:pt x="106" y="495"/>
                    <a:pt x="106" y="495"/>
                    <a:pt x="106" y="495"/>
                  </a:cubicBezTo>
                  <a:cubicBezTo>
                    <a:pt x="135" y="495"/>
                    <a:pt x="163" y="466"/>
                    <a:pt x="163" y="438"/>
                  </a:cubicBezTo>
                  <a:cubicBezTo>
                    <a:pt x="163" y="403"/>
                    <a:pt x="135" y="381"/>
                    <a:pt x="106" y="381"/>
                  </a:cubicBezTo>
                  <a:cubicBezTo>
                    <a:pt x="57" y="381"/>
                    <a:pt x="57" y="381"/>
                    <a:pt x="57" y="381"/>
                  </a:cubicBezTo>
                  <a:cubicBezTo>
                    <a:pt x="57" y="332"/>
                    <a:pt x="57" y="332"/>
                    <a:pt x="57" y="332"/>
                  </a:cubicBezTo>
                  <a:cubicBezTo>
                    <a:pt x="106" y="332"/>
                    <a:pt x="106" y="332"/>
                    <a:pt x="106" y="332"/>
                  </a:cubicBezTo>
                  <a:cubicBezTo>
                    <a:pt x="135" y="332"/>
                    <a:pt x="163" y="304"/>
                    <a:pt x="163" y="275"/>
                  </a:cubicBezTo>
                  <a:cubicBezTo>
                    <a:pt x="163" y="247"/>
                    <a:pt x="135" y="219"/>
                    <a:pt x="106" y="219"/>
                  </a:cubicBezTo>
                  <a:cubicBezTo>
                    <a:pt x="57" y="219"/>
                    <a:pt x="57" y="219"/>
                    <a:pt x="57" y="219"/>
                  </a:cubicBezTo>
                  <a:cubicBezTo>
                    <a:pt x="57" y="169"/>
                    <a:pt x="57" y="169"/>
                    <a:pt x="57" y="169"/>
                  </a:cubicBezTo>
                  <a:cubicBezTo>
                    <a:pt x="106" y="169"/>
                    <a:pt x="106" y="169"/>
                    <a:pt x="106" y="169"/>
                  </a:cubicBezTo>
                  <a:cubicBezTo>
                    <a:pt x="135" y="169"/>
                    <a:pt x="163" y="148"/>
                    <a:pt x="163" y="113"/>
                  </a:cubicBezTo>
                  <a:cubicBezTo>
                    <a:pt x="163" y="85"/>
                    <a:pt x="135" y="56"/>
                    <a:pt x="106" y="56"/>
                  </a:cubicBezTo>
                  <a:cubicBezTo>
                    <a:pt x="57" y="56"/>
                    <a:pt x="57" y="56"/>
                    <a:pt x="57" y="56"/>
                  </a:cubicBezTo>
                  <a:cubicBezTo>
                    <a:pt x="57" y="28"/>
                    <a:pt x="57" y="28"/>
                    <a:pt x="57" y="28"/>
                  </a:cubicBezTo>
                  <a:cubicBezTo>
                    <a:pt x="57" y="14"/>
                    <a:pt x="71" y="0"/>
                    <a:pt x="85" y="0"/>
                  </a:cubicBezTo>
                  <a:cubicBezTo>
                    <a:pt x="389" y="0"/>
                    <a:pt x="389" y="0"/>
                    <a:pt x="389" y="0"/>
                  </a:cubicBezTo>
                  <a:cubicBezTo>
                    <a:pt x="389" y="551"/>
                    <a:pt x="389" y="551"/>
                    <a:pt x="389" y="551"/>
                  </a:cubicBezTo>
                  <a:cubicBezTo>
                    <a:pt x="85" y="551"/>
                    <a:pt x="85" y="551"/>
                    <a:pt x="85" y="551"/>
                  </a:cubicBezTo>
                  <a:cubicBezTo>
                    <a:pt x="71" y="551"/>
                    <a:pt x="57" y="537"/>
                    <a:pt x="57" y="523"/>
                  </a:cubicBezTo>
                  <a:close/>
                  <a:moveTo>
                    <a:pt x="135" y="113"/>
                  </a:moveTo>
                  <a:lnTo>
                    <a:pt x="135" y="113"/>
                  </a:lnTo>
                  <a:cubicBezTo>
                    <a:pt x="135" y="134"/>
                    <a:pt x="120" y="141"/>
                    <a:pt x="106" y="141"/>
                  </a:cubicBezTo>
                  <a:cubicBezTo>
                    <a:pt x="29" y="141"/>
                    <a:pt x="29" y="141"/>
                    <a:pt x="29" y="141"/>
                  </a:cubicBezTo>
                  <a:cubicBezTo>
                    <a:pt x="15" y="141"/>
                    <a:pt x="0" y="134"/>
                    <a:pt x="0" y="113"/>
                  </a:cubicBezTo>
                  <a:cubicBezTo>
                    <a:pt x="0" y="99"/>
                    <a:pt x="15" y="85"/>
                    <a:pt x="29" y="85"/>
                  </a:cubicBezTo>
                  <a:cubicBezTo>
                    <a:pt x="106" y="85"/>
                    <a:pt x="106" y="85"/>
                    <a:pt x="106" y="85"/>
                  </a:cubicBezTo>
                  <a:cubicBezTo>
                    <a:pt x="120" y="85"/>
                    <a:pt x="135" y="99"/>
                    <a:pt x="135" y="113"/>
                  </a:cubicBezTo>
                  <a:close/>
                  <a:moveTo>
                    <a:pt x="29" y="247"/>
                  </a:moveTo>
                  <a:lnTo>
                    <a:pt x="29" y="247"/>
                  </a:lnTo>
                  <a:cubicBezTo>
                    <a:pt x="106" y="247"/>
                    <a:pt x="106" y="247"/>
                    <a:pt x="106" y="247"/>
                  </a:cubicBezTo>
                  <a:cubicBezTo>
                    <a:pt x="120" y="247"/>
                    <a:pt x="135" y="261"/>
                    <a:pt x="135" y="275"/>
                  </a:cubicBezTo>
                  <a:cubicBezTo>
                    <a:pt x="135" y="290"/>
                    <a:pt x="120" y="304"/>
                    <a:pt x="106" y="304"/>
                  </a:cubicBezTo>
                  <a:cubicBezTo>
                    <a:pt x="29" y="304"/>
                    <a:pt x="29" y="304"/>
                    <a:pt x="29" y="304"/>
                  </a:cubicBezTo>
                  <a:cubicBezTo>
                    <a:pt x="15" y="304"/>
                    <a:pt x="0" y="290"/>
                    <a:pt x="0" y="275"/>
                  </a:cubicBezTo>
                  <a:cubicBezTo>
                    <a:pt x="0" y="261"/>
                    <a:pt x="15" y="247"/>
                    <a:pt x="29" y="247"/>
                  </a:cubicBezTo>
                  <a:close/>
                  <a:moveTo>
                    <a:pt x="29" y="410"/>
                  </a:moveTo>
                  <a:lnTo>
                    <a:pt x="29" y="410"/>
                  </a:lnTo>
                  <a:cubicBezTo>
                    <a:pt x="106" y="410"/>
                    <a:pt x="106" y="410"/>
                    <a:pt x="106" y="410"/>
                  </a:cubicBezTo>
                  <a:cubicBezTo>
                    <a:pt x="120" y="410"/>
                    <a:pt x="135" y="417"/>
                    <a:pt x="135" y="438"/>
                  </a:cubicBezTo>
                  <a:cubicBezTo>
                    <a:pt x="135" y="452"/>
                    <a:pt x="120" y="466"/>
                    <a:pt x="106" y="466"/>
                  </a:cubicBezTo>
                  <a:cubicBezTo>
                    <a:pt x="29" y="466"/>
                    <a:pt x="29" y="466"/>
                    <a:pt x="29" y="466"/>
                  </a:cubicBezTo>
                  <a:cubicBezTo>
                    <a:pt x="15" y="466"/>
                    <a:pt x="0" y="452"/>
                    <a:pt x="0" y="438"/>
                  </a:cubicBezTo>
                  <a:cubicBezTo>
                    <a:pt x="0" y="417"/>
                    <a:pt x="15" y="410"/>
                    <a:pt x="29" y="4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18" name="组合 17"/>
          <p:cNvGrpSpPr/>
          <p:nvPr userDrawn="1"/>
        </p:nvGrpSpPr>
        <p:grpSpPr>
          <a:xfrm>
            <a:off x="7151187" y="654595"/>
            <a:ext cx="577036" cy="577246"/>
            <a:chOff x="3491880" y="1274820"/>
            <a:chExt cx="432833" cy="432834"/>
          </a:xfrm>
        </p:grpSpPr>
        <p:sp>
          <p:nvSpPr>
            <p:cNvPr id="19" name="椭圆 16"/>
            <p:cNvSpPr>
              <a:spLocks noChangeArrowheads="1"/>
            </p:cNvSpPr>
            <p:nvPr/>
          </p:nvSpPr>
          <p:spPr bwMode="auto">
            <a:xfrm>
              <a:off x="3491880" y="1274820"/>
              <a:ext cx="432833" cy="432834"/>
            </a:xfrm>
            <a:prstGeom prst="ellipse">
              <a:avLst/>
            </a:prstGeom>
            <a:solidFill>
              <a:srgbClr val="1369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" name="Freeform 75"/>
            <p:cNvSpPr>
              <a:spLocks noChangeArrowheads="1"/>
            </p:cNvSpPr>
            <p:nvPr/>
          </p:nvSpPr>
          <p:spPr bwMode="auto">
            <a:xfrm>
              <a:off x="3583864" y="1385879"/>
              <a:ext cx="248863" cy="210716"/>
            </a:xfrm>
            <a:custGeom>
              <a:avLst/>
              <a:gdLst>
                <a:gd name="T0" fmla="*/ 74657633 w 602"/>
                <a:gd name="T1" fmla="*/ 66362244 h 510"/>
                <a:gd name="T2" fmla="*/ 74657633 w 602"/>
                <a:gd name="T3" fmla="*/ 66362244 h 510"/>
                <a:gd name="T4" fmla="*/ 3654665 w 602"/>
                <a:gd name="T5" fmla="*/ 66362244 h 510"/>
                <a:gd name="T6" fmla="*/ 0 w 602"/>
                <a:gd name="T7" fmla="*/ 62711741 h 510"/>
                <a:gd name="T8" fmla="*/ 0 w 602"/>
                <a:gd name="T9" fmla="*/ 3650503 h 510"/>
                <a:gd name="T10" fmla="*/ 3654665 w 602"/>
                <a:gd name="T11" fmla="*/ 0 h 510"/>
                <a:gd name="T12" fmla="*/ 7308970 w 602"/>
                <a:gd name="T13" fmla="*/ 3650503 h 510"/>
                <a:gd name="T14" fmla="*/ 7308970 w 602"/>
                <a:gd name="T15" fmla="*/ 50717076 h 510"/>
                <a:gd name="T16" fmla="*/ 7308970 w 602"/>
                <a:gd name="T17" fmla="*/ 50717076 h 510"/>
                <a:gd name="T18" fmla="*/ 7308970 w 602"/>
                <a:gd name="T19" fmla="*/ 58930528 h 510"/>
                <a:gd name="T20" fmla="*/ 74657633 w 602"/>
                <a:gd name="T21" fmla="*/ 58930528 h 510"/>
                <a:gd name="T22" fmla="*/ 78442719 w 602"/>
                <a:gd name="T23" fmla="*/ 62711741 h 510"/>
                <a:gd name="T24" fmla="*/ 74657633 w 602"/>
                <a:gd name="T25" fmla="*/ 66362244 h 510"/>
                <a:gd name="T26" fmla="*/ 66434636 w 602"/>
                <a:gd name="T27" fmla="*/ 55280025 h 510"/>
                <a:gd name="T28" fmla="*/ 66434636 w 602"/>
                <a:gd name="T29" fmla="*/ 55280025 h 510"/>
                <a:gd name="T30" fmla="*/ 58995246 w 602"/>
                <a:gd name="T31" fmla="*/ 55280025 h 510"/>
                <a:gd name="T32" fmla="*/ 55340580 w 602"/>
                <a:gd name="T33" fmla="*/ 51629522 h 510"/>
                <a:gd name="T34" fmla="*/ 55340580 w 602"/>
                <a:gd name="T35" fmla="*/ 25814941 h 510"/>
                <a:gd name="T36" fmla="*/ 58995246 w 602"/>
                <a:gd name="T37" fmla="*/ 22164077 h 510"/>
                <a:gd name="T38" fmla="*/ 66434636 w 602"/>
                <a:gd name="T39" fmla="*/ 22164077 h 510"/>
                <a:gd name="T40" fmla="*/ 70089301 w 602"/>
                <a:gd name="T41" fmla="*/ 25814941 h 510"/>
                <a:gd name="T42" fmla="*/ 70089301 w 602"/>
                <a:gd name="T43" fmla="*/ 51629522 h 510"/>
                <a:gd name="T44" fmla="*/ 66434636 w 602"/>
                <a:gd name="T45" fmla="*/ 55280025 h 510"/>
                <a:gd name="T46" fmla="*/ 45159830 w 602"/>
                <a:gd name="T47" fmla="*/ 55280025 h 510"/>
                <a:gd name="T48" fmla="*/ 45159830 w 602"/>
                <a:gd name="T49" fmla="*/ 55280025 h 510"/>
                <a:gd name="T50" fmla="*/ 37850860 w 602"/>
                <a:gd name="T51" fmla="*/ 55280025 h 510"/>
                <a:gd name="T52" fmla="*/ 34065774 w 602"/>
                <a:gd name="T53" fmla="*/ 51629522 h 510"/>
                <a:gd name="T54" fmla="*/ 34065774 w 602"/>
                <a:gd name="T55" fmla="*/ 11082219 h 510"/>
                <a:gd name="T56" fmla="*/ 37850860 w 602"/>
                <a:gd name="T57" fmla="*/ 7431355 h 510"/>
                <a:gd name="T58" fmla="*/ 45159830 w 602"/>
                <a:gd name="T59" fmla="*/ 7431355 h 510"/>
                <a:gd name="T60" fmla="*/ 48814495 w 602"/>
                <a:gd name="T61" fmla="*/ 11082219 h 510"/>
                <a:gd name="T62" fmla="*/ 48814495 w 602"/>
                <a:gd name="T63" fmla="*/ 51629522 h 510"/>
                <a:gd name="T64" fmla="*/ 45159830 w 602"/>
                <a:gd name="T65" fmla="*/ 55280025 h 510"/>
                <a:gd name="T66" fmla="*/ 24929472 w 602"/>
                <a:gd name="T67" fmla="*/ 55280025 h 510"/>
                <a:gd name="T68" fmla="*/ 24929472 w 602"/>
                <a:gd name="T69" fmla="*/ 55280025 h 510"/>
                <a:gd name="T70" fmla="*/ 17489720 w 602"/>
                <a:gd name="T71" fmla="*/ 55280025 h 510"/>
                <a:gd name="T72" fmla="*/ 13835055 w 602"/>
                <a:gd name="T73" fmla="*/ 51629522 h 510"/>
                <a:gd name="T74" fmla="*/ 13835055 w 602"/>
                <a:gd name="T75" fmla="*/ 44198166 h 510"/>
                <a:gd name="T76" fmla="*/ 17489720 w 602"/>
                <a:gd name="T77" fmla="*/ 40547302 h 510"/>
                <a:gd name="T78" fmla="*/ 24929472 w 602"/>
                <a:gd name="T79" fmla="*/ 40547302 h 510"/>
                <a:gd name="T80" fmla="*/ 28583776 w 602"/>
                <a:gd name="T81" fmla="*/ 44198166 h 510"/>
                <a:gd name="T82" fmla="*/ 28583776 w 602"/>
                <a:gd name="T83" fmla="*/ 51629522 h 510"/>
                <a:gd name="T84" fmla="*/ 24929472 w 602"/>
                <a:gd name="T85" fmla="*/ 55280025 h 51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602" h="510">
                  <a:moveTo>
                    <a:pt x="572" y="509"/>
                  </a:moveTo>
                  <a:lnTo>
                    <a:pt x="572" y="509"/>
                  </a:lnTo>
                  <a:cubicBezTo>
                    <a:pt x="28" y="509"/>
                    <a:pt x="28" y="509"/>
                    <a:pt x="28" y="509"/>
                  </a:cubicBezTo>
                  <a:cubicBezTo>
                    <a:pt x="14" y="509"/>
                    <a:pt x="0" y="502"/>
                    <a:pt x="0" y="48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14"/>
                    <a:pt x="14" y="0"/>
                    <a:pt x="28" y="0"/>
                  </a:cubicBezTo>
                  <a:cubicBezTo>
                    <a:pt x="42" y="0"/>
                    <a:pt x="56" y="14"/>
                    <a:pt x="56" y="28"/>
                  </a:cubicBezTo>
                  <a:cubicBezTo>
                    <a:pt x="56" y="389"/>
                    <a:pt x="56" y="389"/>
                    <a:pt x="56" y="389"/>
                  </a:cubicBezTo>
                  <a:cubicBezTo>
                    <a:pt x="56" y="452"/>
                    <a:pt x="56" y="452"/>
                    <a:pt x="56" y="452"/>
                  </a:cubicBezTo>
                  <a:cubicBezTo>
                    <a:pt x="572" y="452"/>
                    <a:pt x="572" y="452"/>
                    <a:pt x="572" y="452"/>
                  </a:cubicBezTo>
                  <a:cubicBezTo>
                    <a:pt x="594" y="452"/>
                    <a:pt x="601" y="467"/>
                    <a:pt x="601" y="481"/>
                  </a:cubicBezTo>
                  <a:cubicBezTo>
                    <a:pt x="601" y="502"/>
                    <a:pt x="594" y="509"/>
                    <a:pt x="572" y="509"/>
                  </a:cubicBezTo>
                  <a:close/>
                  <a:moveTo>
                    <a:pt x="509" y="424"/>
                  </a:moveTo>
                  <a:lnTo>
                    <a:pt x="509" y="424"/>
                  </a:lnTo>
                  <a:cubicBezTo>
                    <a:pt x="452" y="424"/>
                    <a:pt x="452" y="424"/>
                    <a:pt x="452" y="424"/>
                  </a:cubicBezTo>
                  <a:cubicBezTo>
                    <a:pt x="438" y="424"/>
                    <a:pt x="424" y="417"/>
                    <a:pt x="424" y="396"/>
                  </a:cubicBezTo>
                  <a:cubicBezTo>
                    <a:pt x="424" y="198"/>
                    <a:pt x="424" y="198"/>
                    <a:pt x="424" y="198"/>
                  </a:cubicBezTo>
                  <a:cubicBezTo>
                    <a:pt x="424" y="184"/>
                    <a:pt x="438" y="170"/>
                    <a:pt x="452" y="170"/>
                  </a:cubicBezTo>
                  <a:cubicBezTo>
                    <a:pt x="509" y="170"/>
                    <a:pt x="509" y="170"/>
                    <a:pt x="509" y="170"/>
                  </a:cubicBezTo>
                  <a:cubicBezTo>
                    <a:pt x="523" y="170"/>
                    <a:pt x="537" y="184"/>
                    <a:pt x="537" y="198"/>
                  </a:cubicBezTo>
                  <a:cubicBezTo>
                    <a:pt x="537" y="396"/>
                    <a:pt x="537" y="396"/>
                    <a:pt x="537" y="396"/>
                  </a:cubicBezTo>
                  <a:cubicBezTo>
                    <a:pt x="537" y="417"/>
                    <a:pt x="523" y="424"/>
                    <a:pt x="509" y="424"/>
                  </a:cubicBezTo>
                  <a:close/>
                  <a:moveTo>
                    <a:pt x="346" y="424"/>
                  </a:moveTo>
                  <a:lnTo>
                    <a:pt x="346" y="424"/>
                  </a:lnTo>
                  <a:cubicBezTo>
                    <a:pt x="290" y="424"/>
                    <a:pt x="290" y="424"/>
                    <a:pt x="290" y="424"/>
                  </a:cubicBezTo>
                  <a:cubicBezTo>
                    <a:pt x="276" y="424"/>
                    <a:pt x="261" y="417"/>
                    <a:pt x="261" y="396"/>
                  </a:cubicBezTo>
                  <a:cubicBezTo>
                    <a:pt x="261" y="85"/>
                    <a:pt x="261" y="85"/>
                    <a:pt x="261" y="85"/>
                  </a:cubicBezTo>
                  <a:cubicBezTo>
                    <a:pt x="261" y="71"/>
                    <a:pt x="276" y="57"/>
                    <a:pt x="290" y="57"/>
                  </a:cubicBezTo>
                  <a:cubicBezTo>
                    <a:pt x="346" y="57"/>
                    <a:pt x="346" y="57"/>
                    <a:pt x="346" y="57"/>
                  </a:cubicBezTo>
                  <a:cubicBezTo>
                    <a:pt x="367" y="57"/>
                    <a:pt x="374" y="71"/>
                    <a:pt x="374" y="85"/>
                  </a:cubicBezTo>
                  <a:cubicBezTo>
                    <a:pt x="374" y="396"/>
                    <a:pt x="374" y="396"/>
                    <a:pt x="374" y="396"/>
                  </a:cubicBezTo>
                  <a:cubicBezTo>
                    <a:pt x="374" y="417"/>
                    <a:pt x="367" y="424"/>
                    <a:pt x="346" y="424"/>
                  </a:cubicBezTo>
                  <a:close/>
                  <a:moveTo>
                    <a:pt x="191" y="424"/>
                  </a:moveTo>
                  <a:lnTo>
                    <a:pt x="191" y="424"/>
                  </a:lnTo>
                  <a:cubicBezTo>
                    <a:pt x="134" y="424"/>
                    <a:pt x="134" y="424"/>
                    <a:pt x="134" y="424"/>
                  </a:cubicBezTo>
                  <a:cubicBezTo>
                    <a:pt x="113" y="424"/>
                    <a:pt x="106" y="417"/>
                    <a:pt x="106" y="396"/>
                  </a:cubicBezTo>
                  <a:cubicBezTo>
                    <a:pt x="106" y="339"/>
                    <a:pt x="106" y="339"/>
                    <a:pt x="106" y="339"/>
                  </a:cubicBezTo>
                  <a:cubicBezTo>
                    <a:pt x="106" y="325"/>
                    <a:pt x="113" y="311"/>
                    <a:pt x="134" y="311"/>
                  </a:cubicBezTo>
                  <a:cubicBezTo>
                    <a:pt x="191" y="311"/>
                    <a:pt x="191" y="311"/>
                    <a:pt x="191" y="311"/>
                  </a:cubicBezTo>
                  <a:cubicBezTo>
                    <a:pt x="205" y="311"/>
                    <a:pt x="219" y="325"/>
                    <a:pt x="219" y="339"/>
                  </a:cubicBezTo>
                  <a:cubicBezTo>
                    <a:pt x="219" y="396"/>
                    <a:pt x="219" y="396"/>
                    <a:pt x="219" y="396"/>
                  </a:cubicBezTo>
                  <a:cubicBezTo>
                    <a:pt x="219" y="417"/>
                    <a:pt x="205" y="424"/>
                    <a:pt x="191" y="4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21" name="组合 20"/>
          <p:cNvGrpSpPr/>
          <p:nvPr userDrawn="1"/>
        </p:nvGrpSpPr>
        <p:grpSpPr>
          <a:xfrm>
            <a:off x="8015170" y="654595"/>
            <a:ext cx="577036" cy="577246"/>
            <a:chOff x="4139952" y="1274820"/>
            <a:chExt cx="432833" cy="432834"/>
          </a:xfrm>
        </p:grpSpPr>
        <p:sp>
          <p:nvSpPr>
            <p:cNvPr id="22" name="椭圆 16"/>
            <p:cNvSpPr>
              <a:spLocks noChangeArrowheads="1"/>
            </p:cNvSpPr>
            <p:nvPr/>
          </p:nvSpPr>
          <p:spPr bwMode="auto">
            <a:xfrm>
              <a:off x="4139952" y="1274820"/>
              <a:ext cx="432833" cy="432834"/>
            </a:xfrm>
            <a:prstGeom prst="ellipse">
              <a:avLst/>
            </a:prstGeom>
            <a:solidFill>
              <a:srgbClr val="3992DB"/>
            </a:solidFill>
            <a:ln>
              <a:noFill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" name="Freeform 84"/>
            <p:cNvSpPr>
              <a:spLocks noChangeArrowheads="1"/>
            </p:cNvSpPr>
            <p:nvPr/>
          </p:nvSpPr>
          <p:spPr bwMode="auto">
            <a:xfrm>
              <a:off x="4241546" y="1366806"/>
              <a:ext cx="248863" cy="248863"/>
            </a:xfrm>
            <a:custGeom>
              <a:avLst/>
              <a:gdLst>
                <a:gd name="T0" fmla="*/ 43332858 w 602"/>
                <a:gd name="T1" fmla="*/ 34979440 h 602"/>
                <a:gd name="T2" fmla="*/ 43332858 w 602"/>
                <a:gd name="T3" fmla="*/ 34979440 h 602"/>
                <a:gd name="T4" fmla="*/ 43332858 w 602"/>
                <a:gd name="T5" fmla="*/ 0 h 602"/>
                <a:gd name="T6" fmla="*/ 78442719 w 602"/>
                <a:gd name="T7" fmla="*/ 34979440 h 602"/>
                <a:gd name="T8" fmla="*/ 43332858 w 602"/>
                <a:gd name="T9" fmla="*/ 34979440 h 602"/>
                <a:gd name="T10" fmla="*/ 36023527 w 602"/>
                <a:gd name="T11" fmla="*/ 78442719 h 602"/>
                <a:gd name="T12" fmla="*/ 36023527 w 602"/>
                <a:gd name="T13" fmla="*/ 78442719 h 602"/>
                <a:gd name="T14" fmla="*/ 0 w 602"/>
                <a:gd name="T15" fmla="*/ 42419192 h 602"/>
                <a:gd name="T16" fmla="*/ 36023527 w 602"/>
                <a:gd name="T17" fmla="*/ 7308970 h 602"/>
                <a:gd name="T18" fmla="*/ 36023527 w 602"/>
                <a:gd name="T19" fmla="*/ 42419192 h 602"/>
                <a:gd name="T20" fmla="*/ 71002968 w 602"/>
                <a:gd name="T21" fmla="*/ 42419192 h 602"/>
                <a:gd name="T22" fmla="*/ 36023527 w 602"/>
                <a:gd name="T23" fmla="*/ 78442719 h 60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602" h="602">
                  <a:moveTo>
                    <a:pt x="332" y="268"/>
                  </a:moveTo>
                  <a:lnTo>
                    <a:pt x="332" y="268"/>
                  </a:lnTo>
                  <a:cubicBezTo>
                    <a:pt x="332" y="0"/>
                    <a:pt x="332" y="0"/>
                    <a:pt x="332" y="0"/>
                  </a:cubicBezTo>
                  <a:cubicBezTo>
                    <a:pt x="481" y="0"/>
                    <a:pt x="601" y="120"/>
                    <a:pt x="601" y="268"/>
                  </a:cubicBezTo>
                  <a:lnTo>
                    <a:pt x="332" y="268"/>
                  </a:lnTo>
                  <a:close/>
                  <a:moveTo>
                    <a:pt x="276" y="601"/>
                  </a:moveTo>
                  <a:lnTo>
                    <a:pt x="276" y="601"/>
                  </a:lnTo>
                  <a:cubicBezTo>
                    <a:pt x="120" y="601"/>
                    <a:pt x="0" y="480"/>
                    <a:pt x="0" y="325"/>
                  </a:cubicBezTo>
                  <a:cubicBezTo>
                    <a:pt x="0" y="176"/>
                    <a:pt x="120" y="56"/>
                    <a:pt x="276" y="56"/>
                  </a:cubicBezTo>
                  <a:cubicBezTo>
                    <a:pt x="276" y="325"/>
                    <a:pt x="276" y="325"/>
                    <a:pt x="276" y="325"/>
                  </a:cubicBezTo>
                  <a:cubicBezTo>
                    <a:pt x="544" y="325"/>
                    <a:pt x="544" y="325"/>
                    <a:pt x="544" y="325"/>
                  </a:cubicBezTo>
                  <a:cubicBezTo>
                    <a:pt x="544" y="480"/>
                    <a:pt x="424" y="601"/>
                    <a:pt x="276" y="60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wrap="none" lIns="34290" tIns="17145" rIns="34290" bIns="17145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2998" y="3789834"/>
            <a:ext cx="3952633" cy="616956"/>
          </a:xfrm>
          <a:prstGeom prst="rect">
            <a:avLst/>
          </a:prstGeom>
        </p:spPr>
      </p:pic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40" name="等腰三角形 39"/>
          <p:cNvSpPr/>
          <p:nvPr userDrawn="1"/>
        </p:nvSpPr>
        <p:spPr>
          <a:xfrm>
            <a:off x="7741543" y="3609725"/>
            <a:ext cx="6887119" cy="3248275"/>
          </a:xfrm>
          <a:prstGeom prst="triangle">
            <a:avLst/>
          </a:prstGeom>
          <a:solidFill>
            <a:srgbClr val="E9EAEF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等腰三角形 6"/>
          <p:cNvSpPr/>
          <p:nvPr userDrawn="1"/>
        </p:nvSpPr>
        <p:spPr>
          <a:xfrm flipH="1" flipV="1">
            <a:off x="-766394" y="-28491"/>
            <a:ext cx="3825848" cy="1804442"/>
          </a:xfrm>
          <a:prstGeom prst="triangle">
            <a:avLst/>
          </a:prstGeom>
          <a:solidFill>
            <a:srgbClr val="E9EAEF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等腰三角形 7"/>
          <p:cNvSpPr/>
          <p:nvPr userDrawn="1"/>
        </p:nvSpPr>
        <p:spPr>
          <a:xfrm flipH="1" flipV="1">
            <a:off x="1414174" y="635"/>
            <a:ext cx="3825848" cy="1804442"/>
          </a:xfrm>
          <a:prstGeom prst="triangle">
            <a:avLst/>
          </a:prstGeom>
          <a:solidFill>
            <a:srgbClr val="E9EAEF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等腰三角形 8"/>
          <p:cNvSpPr/>
          <p:nvPr userDrawn="1"/>
        </p:nvSpPr>
        <p:spPr>
          <a:xfrm>
            <a:off x="6086073" y="4299128"/>
            <a:ext cx="5426766" cy="2559507"/>
          </a:xfrm>
          <a:prstGeom prst="triangle">
            <a:avLst/>
          </a:prstGeom>
          <a:solidFill>
            <a:srgbClr val="E9EAEF">
              <a:alpha val="5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1" name="组合 40"/>
          <p:cNvGrpSpPr/>
          <p:nvPr userDrawn="1"/>
        </p:nvGrpSpPr>
        <p:grpSpPr>
          <a:xfrm>
            <a:off x="2308773" y="3437345"/>
            <a:ext cx="7551038" cy="105497"/>
            <a:chOff x="2101845" y="3387257"/>
            <a:chExt cx="7551038" cy="105497"/>
          </a:xfrm>
        </p:grpSpPr>
        <p:cxnSp>
          <p:nvCxnSpPr>
            <p:cNvPr id="42" name="直接连接符 41"/>
            <p:cNvCxnSpPr/>
            <p:nvPr/>
          </p:nvCxnSpPr>
          <p:spPr>
            <a:xfrm>
              <a:off x="2369489" y="3440005"/>
              <a:ext cx="7283394" cy="0"/>
            </a:xfrm>
            <a:prstGeom prst="line">
              <a:avLst/>
            </a:prstGeom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椭圆 44"/>
            <p:cNvSpPr/>
            <p:nvPr/>
          </p:nvSpPr>
          <p:spPr>
            <a:xfrm>
              <a:off x="2101845" y="3387257"/>
              <a:ext cx="105497" cy="105497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椭圆 9"/>
          <p:cNvSpPr/>
          <p:nvPr userDrawn="1"/>
        </p:nvSpPr>
        <p:spPr>
          <a:xfrm>
            <a:off x="10011958" y="3437345"/>
            <a:ext cx="105497" cy="105497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 descr="寄语(1)"/>
          <p:cNvPicPr>
            <a:picLocks noChangeAspect="1"/>
          </p:cNvPicPr>
          <p:nvPr userDrawn="1"/>
        </p:nvPicPr>
        <p:blipFill>
          <a:blip r:embed="rId3"/>
          <a:srcRect l="114" t="60287" r="-114" b="572"/>
          <a:stretch>
            <a:fillRect/>
          </a:stretch>
        </p:blipFill>
        <p:spPr>
          <a:xfrm>
            <a:off x="2480310" y="2508250"/>
            <a:ext cx="7532370" cy="16579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8049" y="274702"/>
            <a:ext cx="2742843" cy="585288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521" y="274702"/>
            <a:ext cx="8025355" cy="585288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4" Type="http://schemas.openxmlformats.org/officeDocument/2006/relationships/theme" Target="../theme/theme2.xml"/><Relationship Id="rId13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18.xml"/><Relationship Id="rId1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79605" y="6351009"/>
            <a:ext cx="2699578" cy="3168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n-ea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15357" y="6351009"/>
            <a:ext cx="3959381" cy="3168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n-ea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09254" y="6351009"/>
            <a:ext cx="2699578" cy="3168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ea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/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标题 7"/>
          <p:cNvSpPr>
            <a:spLocks noGrp="1"/>
          </p:cNvSpPr>
          <p:nvPr>
            <p:ph type="title"/>
          </p:nvPr>
        </p:nvSpPr>
        <p:spPr>
          <a:xfrm>
            <a:off x="669777" y="581333"/>
            <a:ext cx="10850541" cy="648120"/>
          </a:xfr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2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n-ea"/>
                <a:ea typeface="+mn-ea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"/>
          </p:nvPr>
        </p:nvSpPr>
        <p:spPr>
          <a:xfrm>
            <a:off x="669820" y="1508404"/>
            <a:ext cx="10850454" cy="4750044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zh-CN" altLang="en-US" dirty="0"/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  <a:p>
            <a:pPr lvl="0"/>
            <a:r>
              <a:rPr lang="zh-CN" altLang="en-US" dirty="0">
                <a:sym typeface="+mn-ea"/>
              </a:rPr>
              <a:t>单击此处编辑正文</a:t>
            </a:r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800" b="1" u="none" strike="noStrike" kern="1200" cap="none" spc="200" normalizeH="0">
          <a:solidFill>
            <a:schemeClr val="tx1"/>
          </a:solidFill>
          <a:uFillTx/>
          <a:latin typeface="+mn-ea"/>
          <a:ea typeface="+mn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+mn-cs"/>
        </a:defRPr>
      </a:lvl4pPr>
      <a:lvl5pPr marL="2056765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+mn-ea"/>
          <a:ea typeface="+mn-ea"/>
          <a:cs typeface="+mn-cs"/>
        </a:defRPr>
      </a:lvl5pPr>
      <a:lvl6pPr marL="25139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1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6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521" y="274702"/>
            <a:ext cx="10971372" cy="1143265"/>
          </a:xfrm>
          <a:prstGeom prst="rect">
            <a:avLst/>
          </a:prstGeom>
        </p:spPr>
        <p:txBody>
          <a:bodyPr vert="horz" lIns="121917" tIns="60958" rIns="121917" bIns="60958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521" y="1600572"/>
            <a:ext cx="10971372" cy="4527011"/>
          </a:xfrm>
          <a:prstGeom prst="rect">
            <a:avLst/>
          </a:prstGeom>
        </p:spPr>
        <p:txBody>
          <a:bodyPr vert="horz" lIns="121917" tIns="60958" rIns="121917" bIns="60958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521" y="6357822"/>
            <a:ext cx="2844430" cy="365210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058" y="6357822"/>
            <a:ext cx="3860297" cy="365210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6463" y="6357822"/>
            <a:ext cx="2844430" cy="365210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</p:sldLayoutIdLst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  <p:txStyles>
    <p:titleStyle>
      <a:lvl1pPr algn="ctr" defTabSz="1219200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1" Type="http://schemas.openxmlformats.org/officeDocument/2006/relationships/notesSlide" Target="../notesSlides/notesSlide2.xml"/><Relationship Id="rId10" Type="http://schemas.openxmlformats.org/officeDocument/2006/relationships/slideLayout" Target="../slideLayouts/slideLayout19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9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18.xml"/><Relationship Id="rId8" Type="http://schemas.openxmlformats.org/officeDocument/2006/relationships/tags" Target="../tags/tag17.xml"/><Relationship Id="rId7" Type="http://schemas.openxmlformats.org/officeDocument/2006/relationships/tags" Target="../tags/tag16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0" Type="http://schemas.openxmlformats.org/officeDocument/2006/relationships/notesSlide" Target="../notesSlides/notesSlide4.xml"/><Relationship Id="rId2" Type="http://schemas.openxmlformats.org/officeDocument/2006/relationships/tags" Target="../tags/tag11.xml"/><Relationship Id="rId19" Type="http://schemas.openxmlformats.org/officeDocument/2006/relationships/slideLayout" Target="../slideLayouts/slideLayout19.xml"/><Relationship Id="rId18" Type="http://schemas.openxmlformats.org/officeDocument/2006/relationships/tags" Target="../tags/tag27.xml"/><Relationship Id="rId17" Type="http://schemas.openxmlformats.org/officeDocument/2006/relationships/tags" Target="../tags/tag26.xml"/><Relationship Id="rId16" Type="http://schemas.openxmlformats.org/officeDocument/2006/relationships/tags" Target="../tags/tag25.xml"/><Relationship Id="rId15" Type="http://schemas.openxmlformats.org/officeDocument/2006/relationships/tags" Target="../tags/tag24.xml"/><Relationship Id="rId14" Type="http://schemas.openxmlformats.org/officeDocument/2006/relationships/tags" Target="../tags/tag23.xml"/><Relationship Id="rId13" Type="http://schemas.openxmlformats.org/officeDocument/2006/relationships/tags" Target="../tags/tag22.xml"/><Relationship Id="rId12" Type="http://schemas.openxmlformats.org/officeDocument/2006/relationships/tags" Target="../tags/tag21.xml"/><Relationship Id="rId11" Type="http://schemas.openxmlformats.org/officeDocument/2006/relationships/tags" Target="../tags/tag20.xml"/><Relationship Id="rId10" Type="http://schemas.openxmlformats.org/officeDocument/2006/relationships/tags" Target="../tags/tag19.xml"/><Relationship Id="rId1" Type="http://schemas.openxmlformats.org/officeDocument/2006/relationships/tags" Target="../tags/tag10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36.xml"/><Relationship Id="rId8" Type="http://schemas.openxmlformats.org/officeDocument/2006/relationships/tags" Target="../tags/tag35.xml"/><Relationship Id="rId7" Type="http://schemas.openxmlformats.org/officeDocument/2006/relationships/tags" Target="../tags/tag34.xml"/><Relationship Id="rId6" Type="http://schemas.openxmlformats.org/officeDocument/2006/relationships/tags" Target="../tags/tag33.xml"/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3" Type="http://schemas.openxmlformats.org/officeDocument/2006/relationships/tags" Target="../tags/tag30.xml"/><Relationship Id="rId20" Type="http://schemas.openxmlformats.org/officeDocument/2006/relationships/notesSlide" Target="../notesSlides/notesSlide5.xml"/><Relationship Id="rId2" Type="http://schemas.openxmlformats.org/officeDocument/2006/relationships/tags" Target="../tags/tag29.xml"/><Relationship Id="rId19" Type="http://schemas.openxmlformats.org/officeDocument/2006/relationships/slideLayout" Target="../slideLayouts/slideLayout19.xml"/><Relationship Id="rId18" Type="http://schemas.openxmlformats.org/officeDocument/2006/relationships/tags" Target="../tags/tag45.xml"/><Relationship Id="rId17" Type="http://schemas.openxmlformats.org/officeDocument/2006/relationships/tags" Target="../tags/tag44.xml"/><Relationship Id="rId16" Type="http://schemas.openxmlformats.org/officeDocument/2006/relationships/tags" Target="../tags/tag43.xml"/><Relationship Id="rId15" Type="http://schemas.openxmlformats.org/officeDocument/2006/relationships/tags" Target="../tags/tag42.xml"/><Relationship Id="rId14" Type="http://schemas.openxmlformats.org/officeDocument/2006/relationships/tags" Target="../tags/tag41.xml"/><Relationship Id="rId13" Type="http://schemas.openxmlformats.org/officeDocument/2006/relationships/tags" Target="../tags/tag40.xml"/><Relationship Id="rId12" Type="http://schemas.openxmlformats.org/officeDocument/2006/relationships/tags" Target="../tags/tag39.xml"/><Relationship Id="rId11" Type="http://schemas.openxmlformats.org/officeDocument/2006/relationships/tags" Target="../tags/tag38.xml"/><Relationship Id="rId10" Type="http://schemas.openxmlformats.org/officeDocument/2006/relationships/tags" Target="../tags/tag37.xml"/><Relationship Id="rId1" Type="http://schemas.openxmlformats.org/officeDocument/2006/relationships/tags" Target="../tags/tag2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7.xml"/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7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0.xml"/></Relationships>
</file>

<file path=ppt/slides/_rels/slide3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0.xml"/><Relationship Id="rId8" Type="http://schemas.openxmlformats.org/officeDocument/2006/relationships/image" Target="../media/image15.wmf"/><Relationship Id="rId7" Type="http://schemas.openxmlformats.org/officeDocument/2006/relationships/oleObject" Target="../embeddings/oleObject1.bin"/><Relationship Id="rId6" Type="http://schemas.openxmlformats.org/officeDocument/2006/relationships/image" Target="../media/image14.wmf"/><Relationship Id="rId5" Type="http://schemas.openxmlformats.org/officeDocument/2006/relationships/image" Target="../media/image13.wmf"/><Relationship Id="rId4" Type="http://schemas.openxmlformats.org/officeDocument/2006/relationships/image" Target="../media/image12.wmf"/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1" Type="http://schemas.openxmlformats.org/officeDocument/2006/relationships/notesSlide" Target="../notesSlides/notesSlide32.xml"/><Relationship Id="rId10" Type="http://schemas.openxmlformats.org/officeDocument/2006/relationships/vmlDrawing" Target="../drawings/vmlDrawing1.vml"/><Relationship Id="rId1" Type="http://schemas.openxmlformats.org/officeDocument/2006/relationships/image" Target="../media/image9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0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0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0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0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16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5.png"/></Relationships>
</file>

<file path=ppt/slides/_rels/slide4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1.xml"/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0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0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0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0.xml"/></Relationships>
</file>

<file path=ppt/slides/_rels/slide4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6.xml"/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0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0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0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0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0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2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17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0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0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0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0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0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0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0.xml"/></Relationships>
</file>

<file path=ppt/slides/_rels/slide6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0.xml"/><Relationship Id="rId8" Type="http://schemas.openxmlformats.org/officeDocument/2006/relationships/image" Target="../media/image18.wmf"/><Relationship Id="rId7" Type="http://schemas.openxmlformats.org/officeDocument/2006/relationships/oleObject" Target="../embeddings/oleObject2.bin"/><Relationship Id="rId6" Type="http://schemas.openxmlformats.org/officeDocument/2006/relationships/image" Target="../media/image14.wmf"/><Relationship Id="rId5" Type="http://schemas.openxmlformats.org/officeDocument/2006/relationships/image" Target="../media/image13.wmf"/><Relationship Id="rId4" Type="http://schemas.openxmlformats.org/officeDocument/2006/relationships/image" Target="../media/image12.wmf"/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1" Type="http://schemas.openxmlformats.org/officeDocument/2006/relationships/notesSlide" Target="../notesSlides/notesSlide60.xml"/><Relationship Id="rId10" Type="http://schemas.openxmlformats.org/officeDocument/2006/relationships/vmlDrawing" Target="../drawings/vmlDrawing2.vml"/><Relationship Id="rId1" Type="http://schemas.openxmlformats.org/officeDocument/2006/relationships/image" Target="../media/image9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1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19.pn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0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0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4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20.pn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0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6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21.pn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9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8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4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9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5.pn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0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0.xml"/></Relationships>
</file>

<file path=ppt/slides/_rels/slide7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2.xml"/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3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7.png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0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0.xml"/></Relationships>
</file>

<file path=ppt/slides/_rels/slide7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0.xml"/><Relationship Id="rId8" Type="http://schemas.openxmlformats.org/officeDocument/2006/relationships/image" Target="../media/image22.wmf"/><Relationship Id="rId7" Type="http://schemas.openxmlformats.org/officeDocument/2006/relationships/oleObject" Target="../embeddings/oleObject3.bin"/><Relationship Id="rId6" Type="http://schemas.openxmlformats.org/officeDocument/2006/relationships/image" Target="../media/image14.wmf"/><Relationship Id="rId5" Type="http://schemas.openxmlformats.org/officeDocument/2006/relationships/image" Target="../media/image13.wmf"/><Relationship Id="rId4" Type="http://schemas.openxmlformats.org/officeDocument/2006/relationships/image" Target="../media/image12.wmf"/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1" Type="http://schemas.openxmlformats.org/officeDocument/2006/relationships/notesSlide" Target="../notesSlides/notesSlide76.xml"/><Relationship Id="rId10" Type="http://schemas.openxmlformats.org/officeDocument/2006/relationships/vmlDrawing" Target="../drawings/vmlDrawing3.vml"/><Relationship Id="rId1" Type="http://schemas.openxmlformats.org/officeDocument/2006/relationships/image" Target="../media/image9.png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0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0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0.xml"/></Relationships>
</file>

<file path=ppt/slides/_rels/slide8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0.xml"/><Relationship Id="rId8" Type="http://schemas.openxmlformats.org/officeDocument/2006/relationships/image" Target="../media/image23.wmf"/><Relationship Id="rId7" Type="http://schemas.openxmlformats.org/officeDocument/2006/relationships/oleObject" Target="../embeddings/oleObject4.bin"/><Relationship Id="rId6" Type="http://schemas.openxmlformats.org/officeDocument/2006/relationships/image" Target="../media/image14.wmf"/><Relationship Id="rId5" Type="http://schemas.openxmlformats.org/officeDocument/2006/relationships/image" Target="../media/image13.wmf"/><Relationship Id="rId4" Type="http://schemas.openxmlformats.org/officeDocument/2006/relationships/image" Target="../media/image12.wmf"/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1" Type="http://schemas.openxmlformats.org/officeDocument/2006/relationships/notesSlide" Target="../notesSlides/notesSlide80.xml"/><Relationship Id="rId10" Type="http://schemas.openxmlformats.org/officeDocument/2006/relationships/vmlDrawing" Target="../drawings/vmlDrawing4.vml"/><Relationship Id="rId1" Type="http://schemas.openxmlformats.org/officeDocument/2006/relationships/image" Target="../media/image9.png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10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10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3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24.png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10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5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25.png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10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7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26.png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9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9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4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0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5.png"/></Relationships>
</file>

<file path=ppt/slides/_rels/slide9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1.xml"/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2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8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3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8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4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7.png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10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10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10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10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10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10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10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10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10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10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10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10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7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27.png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9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9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4.png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0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5.png"/></Relationships>
</file>

<file path=ppt/slides/_rels/slide1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1.xml"/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2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8.png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3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7.png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4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28.png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5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29.png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6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30.png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7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31.png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8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32.png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9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33.png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10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文本框 18"/>
          <p:cNvSpPr txBox="1"/>
          <p:nvPr/>
        </p:nvSpPr>
        <p:spPr>
          <a:xfrm>
            <a:off x="2134766" y="2650480"/>
            <a:ext cx="80648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 CN Medium" panose="020B0600000000000000" pitchFamily="34" charset="-122"/>
              </a:rPr>
              <a:t>单元</a:t>
            </a:r>
            <a:r>
              <a:rPr lang="en-US" altLang="zh-CN" sz="540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 CN Medium" panose="020B0600000000000000" pitchFamily="34" charset="-122"/>
              </a:rPr>
              <a:t>2</a:t>
            </a:r>
            <a:r>
              <a:rPr lang="zh-CN" altLang="en-US" sz="540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 CN Medium" panose="020B0600000000000000" pitchFamily="34" charset="-122"/>
              </a:rPr>
              <a:t>  </a:t>
            </a:r>
            <a:r>
              <a:rPr lang="en-US" sz="54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 CN Medium" panose="020B0600000000000000" pitchFamily="34" charset="-122"/>
              </a:rPr>
              <a:t>Hive</a:t>
            </a:r>
            <a:r>
              <a:rPr lang="zh-CN" altLang="en-US" sz="54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 CN Medium" panose="020B0600000000000000" pitchFamily="34" charset="-122"/>
              </a:rPr>
              <a:t>的部署与应用</a:t>
            </a:r>
            <a:endParaRPr lang="zh-CN" altLang="en-US" sz="5400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思源黑体 CN Medium" panose="020B0600000000000000" pitchFamily="34" charset="-122"/>
            </a:endParaRPr>
          </a:p>
        </p:txBody>
      </p:sp>
      <p:sp>
        <p:nvSpPr>
          <p:cNvPr id="68" name="Rectangle 4"/>
          <p:cNvSpPr txBox="1">
            <a:spLocks noChangeArrowheads="1"/>
          </p:cNvSpPr>
          <p:nvPr/>
        </p:nvSpPr>
        <p:spPr>
          <a:xfrm>
            <a:off x="4871085" y="3861435"/>
            <a:ext cx="5740400" cy="430530"/>
          </a:xfrm>
          <a:prstGeom prst="rect">
            <a:avLst/>
          </a:prstGeom>
        </p:spPr>
        <p:txBody>
          <a:bodyPr vert="horz" lIns="121917" tIns="60958" rIns="121917" bIns="60958" rtlCol="0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zh-CN" sz="2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 txBox="1"/>
          <p:nvPr/>
        </p:nvSpPr>
        <p:spPr>
          <a:xfrm>
            <a:off x="815308" y="572758"/>
            <a:ext cx="4775842" cy="662532"/>
          </a:xfrm>
          <a:prstGeom prst="rect">
            <a:avLst/>
          </a:prstGeom>
        </p:spPr>
        <p:txBody>
          <a:bodyPr lIns="121917" tIns="60958" rIns="121917" bIns="60958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学习目标</a:t>
            </a:r>
            <a:r>
              <a:rPr lang="en-US" altLang="zh-CN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/</a:t>
            </a:r>
            <a:r>
              <a:rPr lang="en-US" altLang="zh-CN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Target</a:t>
            </a:r>
            <a:endParaRPr lang="en-GB" altLang="zh-CN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80" name="组合 79"/>
          <p:cNvGrpSpPr/>
          <p:nvPr/>
        </p:nvGrpSpPr>
        <p:grpSpPr>
          <a:xfrm>
            <a:off x="1054646" y="2133144"/>
            <a:ext cx="10153128" cy="688075"/>
            <a:chOff x="978872" y="1800500"/>
            <a:chExt cx="6967680" cy="515937"/>
          </a:xfrm>
        </p:grpSpPr>
        <p:sp>
          <p:nvSpPr>
            <p:cNvPr id="81" name="Pentagon 3"/>
            <p:cNvSpPr/>
            <p:nvPr/>
          </p:nvSpPr>
          <p:spPr bwMode="auto">
            <a:xfrm>
              <a:off x="978872" y="1800500"/>
              <a:ext cx="6967680" cy="515937"/>
            </a:xfrm>
            <a:prstGeom prst="homePlat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zh-CN" altLang="en-US" sz="20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熟悉</a:t>
              </a:r>
              <a:r>
                <a:rPr lang="en-US" altLang="zh-CN" sz="20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Beeline</a:t>
              </a:r>
              <a:r>
                <a:rPr lang="zh-CN" altLang="en-US" sz="20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，能够运用</a:t>
              </a:r>
              <a:r>
                <a:rPr lang="en-US" altLang="zh-CN" sz="2000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Beeline</a:t>
              </a:r>
              <a:r>
                <a:rPr lang="zh-CN" altLang="en-US" sz="20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提供的</a:t>
              </a:r>
              <a:r>
                <a:rPr lang="zh-CN" altLang="en-US" sz="2000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命令选项</a:t>
              </a:r>
              <a:r>
                <a:rPr lang="zh-CN" altLang="en-US" sz="20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和</a:t>
              </a:r>
              <a:r>
                <a:rPr lang="zh-CN" altLang="en-US" sz="2000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交互式命令</a:t>
              </a:r>
              <a:r>
                <a:rPr lang="zh-CN" altLang="en-US" sz="20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实现对</a:t>
              </a:r>
              <a:r>
                <a:rPr lang="en-US" altLang="zh-CN" sz="20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Hive</a:t>
              </a:r>
              <a:r>
                <a:rPr lang="zh-CN" altLang="en-US" sz="20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的连接与操作。</a:t>
              </a:r>
              <a:r>
                <a:rPr lang="en-US" altLang="zh-CN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    </a:t>
              </a:r>
              <a:endPara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字魂58号-创中黑" panose="00000500000000000000" pitchFamily="2" charset="-122"/>
              </a:endParaRPr>
            </a:p>
          </p:txBody>
        </p:sp>
        <p:sp>
          <p:nvSpPr>
            <p:cNvPr id="82" name="MH_Others_1"/>
            <p:cNvSpPr/>
            <p:nvPr/>
          </p:nvSpPr>
          <p:spPr bwMode="auto">
            <a:xfrm>
              <a:off x="985222" y="1800500"/>
              <a:ext cx="82550" cy="515937"/>
            </a:xfrm>
            <a:custGeom>
              <a:avLst/>
              <a:gdLst>
                <a:gd name="connsiteX0" fmla="*/ 0 w 3276600"/>
                <a:gd name="connsiteY0" fmla="*/ 6311900 h 6311900"/>
                <a:gd name="connsiteX1" fmla="*/ 0 w 3276600"/>
                <a:gd name="connsiteY1" fmla="*/ 0 h 6311900"/>
                <a:gd name="connsiteX2" fmla="*/ 3276600 w 3276600"/>
                <a:gd name="connsiteY2" fmla="*/ 0 h 6311900"/>
                <a:gd name="connsiteX0-1" fmla="*/ 0 w 0"/>
                <a:gd name="connsiteY0-2" fmla="*/ 6311900 h 6311900"/>
                <a:gd name="connsiteX1-3" fmla="*/ 0 w 0"/>
                <a:gd name="connsiteY1-4" fmla="*/ 0 h 63119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</a:cxnLst>
              <a:rect l="l" t="t" r="r" b="b"/>
              <a:pathLst>
                <a:path h="6311900">
                  <a:moveTo>
                    <a:pt x="0" y="6311900"/>
                  </a:move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1369B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500">
                <a:solidFill>
                  <a:schemeClr val="bg1">
                    <a:lumMod val="50000"/>
                  </a:schemeClr>
                </a:solidFill>
                <a:latin typeface="Source Han Sans K Bold" panose="020B0800000000000000" pitchFamily="34" charset="-128"/>
                <a:ea typeface="Source Han Sans K Bold" panose="020B0800000000000000" pitchFamily="34" charset="-128"/>
                <a:sym typeface="Source Han Sans K Bold" panose="020B0800000000000000" pitchFamily="34" charset="-128"/>
              </a:endParaRPr>
            </a:p>
          </p:txBody>
        </p:sp>
      </p:grpSp>
      <p:grpSp>
        <p:nvGrpSpPr>
          <p:cNvPr id="83" name="组合 82"/>
          <p:cNvGrpSpPr/>
          <p:nvPr>
            <p:custDataLst>
              <p:tags r:id="rId1"/>
            </p:custDataLst>
          </p:nvPr>
        </p:nvGrpSpPr>
        <p:grpSpPr>
          <a:xfrm>
            <a:off x="1054646" y="3150338"/>
            <a:ext cx="10153128" cy="685959"/>
            <a:chOff x="978872" y="2570437"/>
            <a:chExt cx="5437064" cy="514350"/>
          </a:xfrm>
        </p:grpSpPr>
        <p:sp>
          <p:nvSpPr>
            <p:cNvPr id="84" name="Pentagon 5"/>
            <p:cNvSpPr/>
            <p:nvPr>
              <p:custDataLst>
                <p:tags r:id="rId2"/>
              </p:custDataLst>
            </p:nvPr>
          </p:nvSpPr>
          <p:spPr bwMode="auto">
            <a:xfrm>
              <a:off x="978872" y="2570437"/>
              <a:ext cx="5437064" cy="514350"/>
            </a:xfrm>
            <a:prstGeom prst="homePlat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zh-CN" altLang="en-US" sz="20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掌握</a:t>
              </a:r>
              <a:r>
                <a:rPr lang="en-US" altLang="zh-CN" sz="20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Hive</a:t>
              </a:r>
              <a:r>
                <a:rPr lang="zh-CN" altLang="en-US" sz="20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的部署，能够根据实际应用需求选择并</a:t>
              </a:r>
              <a:r>
                <a:rPr lang="zh-CN" altLang="en-US" sz="2000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部署不同模式的</a:t>
              </a:r>
              <a:r>
                <a:rPr lang="en-US" altLang="zh-CN" sz="2000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Hive</a:t>
              </a:r>
              <a:r>
                <a:rPr lang="zh-CN" altLang="en-US" sz="2000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环境</a:t>
              </a:r>
              <a:r>
                <a:rPr lang="zh-CN" altLang="en-US" sz="20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。</a:t>
              </a:r>
              <a:endPara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字魂58号-创中黑" panose="00000500000000000000" pitchFamily="2" charset="-122"/>
              </a:endParaRPr>
            </a:p>
          </p:txBody>
        </p:sp>
        <p:sp>
          <p:nvSpPr>
            <p:cNvPr id="85" name="MH_Others_1"/>
            <p:cNvSpPr/>
            <p:nvPr>
              <p:custDataLst>
                <p:tags r:id="rId3"/>
              </p:custDataLst>
            </p:nvPr>
          </p:nvSpPr>
          <p:spPr bwMode="auto">
            <a:xfrm>
              <a:off x="985222" y="2570437"/>
              <a:ext cx="82550" cy="514350"/>
            </a:xfrm>
            <a:custGeom>
              <a:avLst/>
              <a:gdLst>
                <a:gd name="connsiteX0" fmla="*/ 0 w 3276600"/>
                <a:gd name="connsiteY0" fmla="*/ 6311900 h 6311900"/>
                <a:gd name="connsiteX1" fmla="*/ 0 w 3276600"/>
                <a:gd name="connsiteY1" fmla="*/ 0 h 6311900"/>
                <a:gd name="connsiteX2" fmla="*/ 3276600 w 3276600"/>
                <a:gd name="connsiteY2" fmla="*/ 0 h 6311900"/>
                <a:gd name="connsiteX0-1" fmla="*/ 0 w 0"/>
                <a:gd name="connsiteY0-2" fmla="*/ 6311900 h 6311900"/>
                <a:gd name="connsiteX1-3" fmla="*/ 0 w 0"/>
                <a:gd name="connsiteY1-4" fmla="*/ 0 h 63119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</a:cxnLst>
              <a:rect l="l" t="t" r="r" b="b"/>
              <a:pathLst>
                <a:path h="6311900">
                  <a:moveTo>
                    <a:pt x="0" y="6311900"/>
                  </a:move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1369B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500">
                <a:solidFill>
                  <a:schemeClr val="bg1">
                    <a:lumMod val="50000"/>
                  </a:schemeClr>
                </a:solidFill>
                <a:latin typeface="Source Han Sans K Bold" panose="020B0800000000000000" pitchFamily="34" charset="-128"/>
                <a:ea typeface="Source Han Sans K Bold" panose="020B0800000000000000" pitchFamily="34" charset="-128"/>
                <a:sym typeface="Source Han Sans K Bold" panose="020B0800000000000000" pitchFamily="34" charset="-128"/>
              </a:endParaRPr>
            </a:p>
          </p:txBody>
        </p:sp>
      </p:grpSp>
      <p:grpSp>
        <p:nvGrpSpPr>
          <p:cNvPr id="86" name="组合 85"/>
          <p:cNvGrpSpPr/>
          <p:nvPr>
            <p:custDataLst>
              <p:tags r:id="rId4"/>
            </p:custDataLst>
          </p:nvPr>
        </p:nvGrpSpPr>
        <p:grpSpPr>
          <a:xfrm>
            <a:off x="1054646" y="4165416"/>
            <a:ext cx="10153128" cy="688077"/>
            <a:chOff x="978872" y="3338787"/>
            <a:chExt cx="5437064" cy="515938"/>
          </a:xfrm>
        </p:grpSpPr>
        <p:sp>
          <p:nvSpPr>
            <p:cNvPr id="87" name="Pentagon 6"/>
            <p:cNvSpPr/>
            <p:nvPr>
              <p:custDataLst>
                <p:tags r:id="rId5"/>
              </p:custDataLst>
            </p:nvPr>
          </p:nvSpPr>
          <p:spPr bwMode="auto">
            <a:xfrm>
              <a:off x="978872" y="3338787"/>
              <a:ext cx="5437064" cy="515938"/>
            </a:xfrm>
            <a:prstGeom prst="homePlat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zh-CN" altLang="en-US" sz="20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掌握</a:t>
              </a:r>
              <a:r>
                <a:rPr lang="en-US" altLang="zh-CN" sz="20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Hive On </a:t>
              </a:r>
              <a:r>
                <a:rPr lang="en-US" altLang="zh-CN" sz="2000" dirty="0" err="1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Tez</a:t>
              </a:r>
              <a:r>
                <a:rPr lang="zh-CN" altLang="en-US" sz="20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，能够独立完成</a:t>
              </a:r>
              <a:r>
                <a:rPr lang="en-US" altLang="zh-CN" sz="2000" dirty="0" err="1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Tez</a:t>
              </a:r>
              <a:r>
                <a:rPr lang="zh-CN" altLang="en-US" sz="20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的安装并将其配置为</a:t>
              </a:r>
              <a:r>
                <a:rPr lang="en-US" altLang="zh-CN" sz="2000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Hive</a:t>
              </a:r>
              <a:r>
                <a:rPr lang="zh-CN" altLang="en-US" sz="2000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的执行引擎</a:t>
              </a:r>
              <a:r>
                <a:rPr lang="zh-CN" altLang="en-US" sz="20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。</a:t>
              </a:r>
              <a:endPara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字魂58号-创中黑" panose="00000500000000000000" pitchFamily="2" charset="-122"/>
              </a:endParaRPr>
            </a:p>
          </p:txBody>
        </p:sp>
        <p:sp>
          <p:nvSpPr>
            <p:cNvPr id="88" name="MH_Others_1"/>
            <p:cNvSpPr/>
            <p:nvPr>
              <p:custDataLst>
                <p:tags r:id="rId6"/>
              </p:custDataLst>
            </p:nvPr>
          </p:nvSpPr>
          <p:spPr bwMode="auto">
            <a:xfrm>
              <a:off x="985222" y="3338787"/>
              <a:ext cx="82550" cy="515938"/>
            </a:xfrm>
            <a:custGeom>
              <a:avLst/>
              <a:gdLst>
                <a:gd name="connsiteX0" fmla="*/ 0 w 3276600"/>
                <a:gd name="connsiteY0" fmla="*/ 6311900 h 6311900"/>
                <a:gd name="connsiteX1" fmla="*/ 0 w 3276600"/>
                <a:gd name="connsiteY1" fmla="*/ 0 h 6311900"/>
                <a:gd name="connsiteX2" fmla="*/ 3276600 w 3276600"/>
                <a:gd name="connsiteY2" fmla="*/ 0 h 6311900"/>
                <a:gd name="connsiteX0-1" fmla="*/ 0 w 0"/>
                <a:gd name="connsiteY0-2" fmla="*/ 6311900 h 6311900"/>
                <a:gd name="connsiteX1-3" fmla="*/ 0 w 0"/>
                <a:gd name="connsiteY1-4" fmla="*/ 0 h 63119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</a:cxnLst>
              <a:rect l="l" t="t" r="r" b="b"/>
              <a:pathLst>
                <a:path h="6311900">
                  <a:moveTo>
                    <a:pt x="0" y="6311900"/>
                  </a:move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1369B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500">
                <a:solidFill>
                  <a:schemeClr val="bg1">
                    <a:lumMod val="50000"/>
                  </a:schemeClr>
                </a:solidFill>
                <a:latin typeface="Source Han Sans K Bold" panose="020B0800000000000000" pitchFamily="34" charset="-128"/>
                <a:ea typeface="Source Han Sans K Bold" panose="020B0800000000000000" pitchFamily="34" charset="-128"/>
                <a:sym typeface="Source Han Sans K Bold" panose="020B0800000000000000" pitchFamily="34" charset="-128"/>
              </a:endParaRPr>
            </a:p>
          </p:txBody>
        </p:sp>
      </p:grpSp>
      <p:grpSp>
        <p:nvGrpSpPr>
          <p:cNvPr id="89" name="组合 88"/>
          <p:cNvGrpSpPr/>
          <p:nvPr>
            <p:custDataLst>
              <p:tags r:id="rId7"/>
            </p:custDataLst>
          </p:nvPr>
        </p:nvGrpSpPr>
        <p:grpSpPr>
          <a:xfrm>
            <a:off x="1054646" y="5182612"/>
            <a:ext cx="10153128" cy="685959"/>
            <a:chOff x="978872" y="4108725"/>
            <a:chExt cx="5437064" cy="514350"/>
          </a:xfrm>
        </p:grpSpPr>
        <p:sp>
          <p:nvSpPr>
            <p:cNvPr id="90" name="Pentagon 7"/>
            <p:cNvSpPr/>
            <p:nvPr>
              <p:custDataLst>
                <p:tags r:id="rId8"/>
              </p:custDataLst>
            </p:nvPr>
          </p:nvSpPr>
          <p:spPr bwMode="auto">
            <a:xfrm>
              <a:off x="978872" y="4108725"/>
              <a:ext cx="5437064" cy="514350"/>
            </a:xfrm>
            <a:prstGeom prst="homePlat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  <a:defRPr/>
              </a:pPr>
              <a:r>
                <a:rPr lang="zh-CN" altLang="en-US" sz="20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了解使用</a:t>
              </a:r>
              <a:r>
                <a:rPr lang="en-US" altLang="zh-CN" sz="2000" dirty="0" err="1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DataGrip</a:t>
              </a:r>
              <a:r>
                <a:rPr lang="zh-CN" altLang="en-US" sz="20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操作</a:t>
              </a:r>
              <a:r>
                <a:rPr lang="en-US" altLang="zh-CN" sz="20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Hive</a:t>
              </a:r>
              <a:r>
                <a:rPr lang="zh-CN" altLang="en-US" sz="20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的方法，能够使用</a:t>
              </a:r>
              <a:r>
                <a:rPr lang="en-US" altLang="zh-CN" sz="2000" dirty="0" err="1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DataGrip</a:t>
              </a:r>
              <a:r>
                <a:rPr lang="zh-CN" altLang="en-US" sz="2000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连接</a:t>
              </a:r>
              <a:r>
                <a:rPr lang="en-US" altLang="zh-CN" sz="2000" dirty="0">
                  <a:solidFill>
                    <a:srgbClr val="1369B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HiveServer2</a:t>
              </a:r>
              <a:r>
                <a:rPr lang="zh-CN" altLang="en-US" sz="20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实现对</a:t>
              </a:r>
              <a:r>
                <a:rPr lang="en-US" altLang="zh-CN" sz="20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Hive</a:t>
              </a:r>
              <a:r>
                <a:rPr lang="zh-CN" altLang="en-US" sz="2000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的访问与操作。</a:t>
              </a:r>
              <a:endPara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字魂58号-创中黑" panose="00000500000000000000" pitchFamily="2" charset="-122"/>
              </a:endParaRPr>
            </a:p>
          </p:txBody>
        </p:sp>
        <p:sp>
          <p:nvSpPr>
            <p:cNvPr id="91" name="MH_Others_1"/>
            <p:cNvSpPr/>
            <p:nvPr>
              <p:custDataLst>
                <p:tags r:id="rId9"/>
              </p:custDataLst>
            </p:nvPr>
          </p:nvSpPr>
          <p:spPr bwMode="auto">
            <a:xfrm>
              <a:off x="985222" y="4108725"/>
              <a:ext cx="82550" cy="514350"/>
            </a:xfrm>
            <a:custGeom>
              <a:avLst/>
              <a:gdLst>
                <a:gd name="connsiteX0" fmla="*/ 0 w 3276600"/>
                <a:gd name="connsiteY0" fmla="*/ 6311900 h 6311900"/>
                <a:gd name="connsiteX1" fmla="*/ 0 w 3276600"/>
                <a:gd name="connsiteY1" fmla="*/ 0 h 6311900"/>
                <a:gd name="connsiteX2" fmla="*/ 3276600 w 3276600"/>
                <a:gd name="connsiteY2" fmla="*/ 0 h 6311900"/>
                <a:gd name="connsiteX0-1" fmla="*/ 0 w 0"/>
                <a:gd name="connsiteY0-2" fmla="*/ 6311900 h 6311900"/>
                <a:gd name="connsiteX1-3" fmla="*/ 0 w 0"/>
                <a:gd name="connsiteY1-4" fmla="*/ 0 h 63119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</a:cxnLst>
              <a:rect l="l" t="t" r="r" b="b"/>
              <a:pathLst>
                <a:path h="6311900">
                  <a:moveTo>
                    <a:pt x="0" y="6311900"/>
                  </a:moveTo>
                  <a:lnTo>
                    <a:pt x="0" y="0"/>
                  </a:lnTo>
                </a:path>
              </a:pathLst>
            </a:custGeom>
            <a:noFill/>
            <a:ln w="19050">
              <a:solidFill>
                <a:srgbClr val="1369B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500">
                <a:solidFill>
                  <a:schemeClr val="bg1">
                    <a:lumMod val="50000"/>
                  </a:schemeClr>
                </a:solidFill>
                <a:latin typeface="Source Han Sans K Bold" panose="020B0800000000000000" pitchFamily="34" charset="-128"/>
                <a:ea typeface="Source Han Sans K Bold" panose="020B0800000000000000" pitchFamily="34" charset="-128"/>
                <a:sym typeface="Source Han Sans K Bold" panose="020B0800000000000000" pitchFamily="34" charset="-128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 txBox="1"/>
          <p:nvPr/>
        </p:nvSpPr>
        <p:spPr>
          <a:xfrm>
            <a:off x="671292" y="572758"/>
            <a:ext cx="3911746" cy="662532"/>
          </a:xfrm>
          <a:prstGeom prst="rect">
            <a:avLst/>
          </a:prstGeom>
        </p:spPr>
        <p:txBody>
          <a:bodyPr lIns="121917" tIns="60958" rIns="121917" bIns="60958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1369B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单元概述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1369B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/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1369B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Summary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1369B2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0" name="TextBox 35"/>
          <p:cNvSpPr txBox="1">
            <a:spLocks noChangeArrowheads="1"/>
          </p:cNvSpPr>
          <p:nvPr/>
        </p:nvSpPr>
        <p:spPr bwMode="auto">
          <a:xfrm>
            <a:off x="1009935" y="1714674"/>
            <a:ext cx="10151132" cy="242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 anchor="t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just" defTabSz="1219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“工欲善其事，必先利其器。”这句话强调，完成一项工作之前，应先准备好相应的工具。同样，要真正使用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Hive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完成数据仓库建设与数据分析任务，仅理解相关概念还远远不够，还需要搭建可运行的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Hive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环境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，并掌握常用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访问工具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的使用方法。本单元将带领读者部署不同模式的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Hive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环境，并通过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Beeline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和</a:t>
            </a:r>
            <a:r>
              <a:rPr lang="en-US" altLang="zh-CN" sz="20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DataGrip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访问和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操作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Hive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，为后续开展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HiveQL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编写、数据管理与数据分析奠定实践基础。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4" name="Picture 4" descr="https://timgsa.baidu.com/timg?image&amp;quality=80&amp;size=b9999_10000&amp;sec=1553764787053&amp;di=63201b69439172d2f26edff5c9a921d9&amp;imgtype=0&amp;src=http%3A%2F%2Fscimg.jb51.net%2Fallimg%2F150701%2F14-150F11I343I7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7940" y="3651885"/>
            <a:ext cx="2465705" cy="3133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 txBox="1"/>
          <p:nvPr/>
        </p:nvSpPr>
        <p:spPr>
          <a:xfrm>
            <a:off x="837863" y="572758"/>
            <a:ext cx="3007988" cy="662532"/>
          </a:xfrm>
          <a:prstGeom prst="rect">
            <a:avLst/>
          </a:prstGeom>
        </p:spPr>
        <p:txBody>
          <a:bodyPr lIns="121917" tIns="60958" rIns="121917" bIns="60958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目录</a:t>
            </a:r>
            <a:r>
              <a:rPr lang="en-US" altLang="zh-CN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/</a:t>
            </a:r>
            <a:r>
              <a:rPr lang="en-US" altLang="zh-CN" sz="24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Contents</a:t>
            </a:r>
            <a:endParaRPr lang="en-GB" sz="2400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45" name="组合 44"/>
          <p:cNvGrpSpPr/>
          <p:nvPr>
            <p:custDataLst>
              <p:tags r:id="rId1"/>
            </p:custDataLst>
          </p:nvPr>
        </p:nvGrpSpPr>
        <p:grpSpPr>
          <a:xfrm>
            <a:off x="3119265" y="2332951"/>
            <a:ext cx="1192190" cy="613062"/>
            <a:chOff x="2215144" y="982844"/>
            <a:chExt cx="1244730" cy="842780"/>
          </a:xfrm>
        </p:grpSpPr>
        <p:sp>
          <p:nvSpPr>
            <p:cNvPr id="46" name="平行四边形 45"/>
            <p:cNvSpPr/>
            <p:nvPr>
              <p:custDataLst>
                <p:tags r:id="rId2"/>
              </p:custDataLst>
            </p:nvPr>
          </p:nvSpPr>
          <p:spPr>
            <a:xfrm>
              <a:off x="2215144" y="982844"/>
              <a:ext cx="1120898" cy="842780"/>
            </a:xfrm>
            <a:prstGeom prst="parallelogram">
              <a:avLst>
                <a:gd name="adj" fmla="val 48207"/>
              </a:avLst>
            </a:prstGeom>
            <a:solidFill>
              <a:srgbClr val="1369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7" name="文本框 9"/>
            <p:cNvSpPr txBox="1"/>
            <p:nvPr>
              <p:custDataLst>
                <p:tags r:id="rId3"/>
              </p:custDataLst>
            </p:nvPr>
          </p:nvSpPr>
          <p:spPr>
            <a:xfrm>
              <a:off x="2393075" y="1005670"/>
              <a:ext cx="1066799" cy="8038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01</a:t>
              </a:r>
              <a:endPara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48" name="组合 47"/>
          <p:cNvGrpSpPr/>
          <p:nvPr>
            <p:custDataLst>
              <p:tags r:id="rId4"/>
            </p:custDataLst>
          </p:nvPr>
        </p:nvGrpSpPr>
        <p:grpSpPr>
          <a:xfrm>
            <a:off x="3119265" y="3541128"/>
            <a:ext cx="1192190" cy="618406"/>
            <a:chOff x="2215144" y="2026500"/>
            <a:chExt cx="1244730" cy="850129"/>
          </a:xfrm>
        </p:grpSpPr>
        <p:sp>
          <p:nvSpPr>
            <p:cNvPr id="49" name="平行四边形 48"/>
            <p:cNvSpPr/>
            <p:nvPr>
              <p:custDataLst>
                <p:tags r:id="rId5"/>
              </p:custDataLst>
            </p:nvPr>
          </p:nvSpPr>
          <p:spPr>
            <a:xfrm>
              <a:off x="2215144" y="2033848"/>
              <a:ext cx="1120898" cy="842781"/>
            </a:xfrm>
            <a:prstGeom prst="parallelogram">
              <a:avLst>
                <a:gd name="adj" fmla="val 48207"/>
              </a:avLst>
            </a:prstGeom>
            <a:solidFill>
              <a:srgbClr val="1369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0" name="文本框 10"/>
            <p:cNvSpPr txBox="1"/>
            <p:nvPr>
              <p:custDataLst>
                <p:tags r:id="rId6"/>
              </p:custDataLst>
            </p:nvPr>
          </p:nvSpPr>
          <p:spPr>
            <a:xfrm>
              <a:off x="2393075" y="2026500"/>
              <a:ext cx="1066799" cy="8038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02</a:t>
              </a:r>
              <a:endPara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51" name="组合 50"/>
          <p:cNvGrpSpPr/>
          <p:nvPr>
            <p:custDataLst>
              <p:tags r:id="rId7"/>
            </p:custDataLst>
          </p:nvPr>
        </p:nvGrpSpPr>
        <p:grpSpPr>
          <a:xfrm>
            <a:off x="3119265" y="4759485"/>
            <a:ext cx="1192190" cy="614525"/>
            <a:chOff x="2215144" y="3084852"/>
            <a:chExt cx="1244730" cy="844793"/>
          </a:xfrm>
        </p:grpSpPr>
        <p:sp>
          <p:nvSpPr>
            <p:cNvPr id="52" name="平行四边形 51"/>
            <p:cNvSpPr/>
            <p:nvPr>
              <p:custDataLst>
                <p:tags r:id="rId8"/>
              </p:custDataLst>
            </p:nvPr>
          </p:nvSpPr>
          <p:spPr>
            <a:xfrm>
              <a:off x="2215144" y="3084852"/>
              <a:ext cx="1120898" cy="842781"/>
            </a:xfrm>
            <a:prstGeom prst="parallelogram">
              <a:avLst>
                <a:gd name="adj" fmla="val 48207"/>
              </a:avLst>
            </a:prstGeom>
            <a:solidFill>
              <a:srgbClr val="1369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3" name="文本框 11"/>
            <p:cNvSpPr txBox="1"/>
            <p:nvPr>
              <p:custDataLst>
                <p:tags r:id="rId9"/>
              </p:custDataLst>
            </p:nvPr>
          </p:nvSpPr>
          <p:spPr>
            <a:xfrm>
              <a:off x="2393075" y="3125750"/>
              <a:ext cx="1066799" cy="8038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03</a:t>
              </a:r>
              <a:endPara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60" name="组合 59"/>
          <p:cNvGrpSpPr/>
          <p:nvPr>
            <p:custDataLst>
              <p:tags r:id="rId10"/>
            </p:custDataLst>
          </p:nvPr>
        </p:nvGrpSpPr>
        <p:grpSpPr>
          <a:xfrm>
            <a:off x="4024817" y="2310772"/>
            <a:ext cx="5142331" cy="613062"/>
            <a:chOff x="4315150" y="953426"/>
            <a:chExt cx="3857250" cy="540057"/>
          </a:xfrm>
        </p:grpSpPr>
        <p:sp>
          <p:nvSpPr>
            <p:cNvPr id="61" name="矩形 60"/>
            <p:cNvSpPr/>
            <p:nvPr>
              <p:custDataLst>
                <p:tags r:id="rId11"/>
              </p:custDataLst>
            </p:nvPr>
          </p:nvSpPr>
          <p:spPr>
            <a:xfrm>
              <a:off x="4841196" y="1036090"/>
              <a:ext cx="2827147" cy="331154"/>
            </a:xfrm>
            <a:prstGeom prst="rect">
              <a:avLst/>
            </a:prstGeom>
            <a:ln w="1587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任务：认识</a:t>
              </a:r>
              <a:r>
                <a:rPr lang="en-US" altLang="zh-CN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Beeline</a:t>
              </a:r>
              <a:endPara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2" name="平行四边形 61"/>
            <p:cNvSpPr/>
            <p:nvPr>
              <p:custDataLst>
                <p:tags r:id="rId12"/>
              </p:custDataLst>
            </p:nvPr>
          </p:nvSpPr>
          <p:spPr>
            <a:xfrm>
              <a:off x="4315150" y="953426"/>
              <a:ext cx="3857250" cy="540057"/>
            </a:xfrm>
            <a:prstGeom prst="parallelogram">
              <a:avLst>
                <a:gd name="adj" fmla="val 48207"/>
              </a:avLst>
            </a:prstGeom>
            <a:noFill/>
            <a:ln w="158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endPara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63" name="组合 62"/>
          <p:cNvGrpSpPr/>
          <p:nvPr>
            <p:custDataLst>
              <p:tags r:id="rId13"/>
            </p:custDataLst>
          </p:nvPr>
        </p:nvGrpSpPr>
        <p:grpSpPr>
          <a:xfrm>
            <a:off x="4024817" y="3524302"/>
            <a:ext cx="5142331" cy="613062"/>
            <a:chOff x="4315150" y="1647579"/>
            <a:chExt cx="3857250" cy="540057"/>
          </a:xfrm>
        </p:grpSpPr>
        <p:sp>
          <p:nvSpPr>
            <p:cNvPr id="64" name="矩形 63"/>
            <p:cNvSpPr/>
            <p:nvPr>
              <p:custDataLst>
                <p:tags r:id="rId14"/>
              </p:custDataLst>
            </p:nvPr>
          </p:nvSpPr>
          <p:spPr>
            <a:xfrm>
              <a:off x="4841196" y="1730243"/>
              <a:ext cx="2827147" cy="331154"/>
            </a:xfrm>
            <a:prstGeom prst="rect">
              <a:avLst/>
            </a:prstGeom>
            <a:ln w="1587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任务：基于内嵌模式部署</a:t>
              </a:r>
              <a:r>
                <a:rPr lang="en-US" altLang="zh-CN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Hive</a:t>
              </a:r>
              <a:endPara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5" name="平行四边形 64"/>
            <p:cNvSpPr/>
            <p:nvPr>
              <p:custDataLst>
                <p:tags r:id="rId15"/>
              </p:custDataLst>
            </p:nvPr>
          </p:nvSpPr>
          <p:spPr>
            <a:xfrm>
              <a:off x="4315150" y="1647579"/>
              <a:ext cx="3857250" cy="540057"/>
            </a:xfrm>
            <a:prstGeom prst="parallelogram">
              <a:avLst>
                <a:gd name="adj" fmla="val 48207"/>
              </a:avLst>
            </a:prstGeom>
            <a:noFill/>
            <a:ln w="158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endPara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66" name="组合 65"/>
          <p:cNvGrpSpPr/>
          <p:nvPr>
            <p:custDataLst>
              <p:tags r:id="rId16"/>
            </p:custDataLst>
          </p:nvPr>
        </p:nvGrpSpPr>
        <p:grpSpPr>
          <a:xfrm>
            <a:off x="4024817" y="4737832"/>
            <a:ext cx="5142331" cy="613062"/>
            <a:chOff x="4315150" y="2341731"/>
            <a:chExt cx="3857250" cy="540057"/>
          </a:xfrm>
        </p:grpSpPr>
        <p:sp>
          <p:nvSpPr>
            <p:cNvPr id="67" name="矩形 66"/>
            <p:cNvSpPr/>
            <p:nvPr>
              <p:custDataLst>
                <p:tags r:id="rId17"/>
              </p:custDataLst>
            </p:nvPr>
          </p:nvSpPr>
          <p:spPr>
            <a:xfrm>
              <a:off x="4841197" y="2424395"/>
              <a:ext cx="2827146" cy="331154"/>
            </a:xfrm>
            <a:prstGeom prst="rect">
              <a:avLst/>
            </a:prstGeom>
            <a:ln w="1587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任务：基于本地模式部署</a:t>
              </a:r>
              <a:r>
                <a:rPr lang="en-US" altLang="zh-CN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Hive</a:t>
              </a:r>
              <a:endPara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8" name="平行四边形 67"/>
            <p:cNvSpPr/>
            <p:nvPr>
              <p:custDataLst>
                <p:tags r:id="rId18"/>
              </p:custDataLst>
            </p:nvPr>
          </p:nvSpPr>
          <p:spPr>
            <a:xfrm>
              <a:off x="4315150" y="2341731"/>
              <a:ext cx="3857250" cy="540057"/>
            </a:xfrm>
            <a:prstGeom prst="parallelogram">
              <a:avLst>
                <a:gd name="adj" fmla="val 48207"/>
              </a:avLst>
            </a:prstGeom>
            <a:noFill/>
            <a:ln w="158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endPara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 txBox="1"/>
          <p:nvPr/>
        </p:nvSpPr>
        <p:spPr>
          <a:xfrm>
            <a:off x="837863" y="572758"/>
            <a:ext cx="3007988" cy="662532"/>
          </a:xfrm>
          <a:prstGeom prst="rect">
            <a:avLst/>
          </a:prstGeom>
        </p:spPr>
        <p:txBody>
          <a:bodyPr lIns="121917" tIns="60958" rIns="121917" bIns="60958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目录</a:t>
            </a:r>
            <a:r>
              <a:rPr lang="en-US" altLang="zh-CN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/</a:t>
            </a:r>
            <a:r>
              <a:rPr lang="en-US" altLang="zh-CN" sz="24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Contents</a:t>
            </a:r>
            <a:endParaRPr lang="en-GB" sz="2400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45" name="组合 44"/>
          <p:cNvGrpSpPr/>
          <p:nvPr>
            <p:custDataLst>
              <p:tags r:id="rId1"/>
            </p:custDataLst>
          </p:nvPr>
        </p:nvGrpSpPr>
        <p:grpSpPr>
          <a:xfrm>
            <a:off x="3119265" y="2332951"/>
            <a:ext cx="1192190" cy="613062"/>
            <a:chOff x="2215144" y="982844"/>
            <a:chExt cx="1244730" cy="842780"/>
          </a:xfrm>
        </p:grpSpPr>
        <p:sp>
          <p:nvSpPr>
            <p:cNvPr id="46" name="平行四边形 45"/>
            <p:cNvSpPr/>
            <p:nvPr>
              <p:custDataLst>
                <p:tags r:id="rId2"/>
              </p:custDataLst>
            </p:nvPr>
          </p:nvSpPr>
          <p:spPr>
            <a:xfrm>
              <a:off x="2215144" y="982844"/>
              <a:ext cx="1120898" cy="842780"/>
            </a:xfrm>
            <a:prstGeom prst="parallelogram">
              <a:avLst>
                <a:gd name="adj" fmla="val 48207"/>
              </a:avLst>
            </a:prstGeom>
            <a:solidFill>
              <a:srgbClr val="1369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7" name="文本框 9"/>
            <p:cNvSpPr txBox="1"/>
            <p:nvPr>
              <p:custDataLst>
                <p:tags r:id="rId3"/>
              </p:custDataLst>
            </p:nvPr>
          </p:nvSpPr>
          <p:spPr>
            <a:xfrm>
              <a:off x="2393075" y="1005670"/>
              <a:ext cx="1066799" cy="8038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04</a:t>
              </a:r>
              <a:endPara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48" name="组合 47"/>
          <p:cNvGrpSpPr/>
          <p:nvPr>
            <p:custDataLst>
              <p:tags r:id="rId4"/>
            </p:custDataLst>
          </p:nvPr>
        </p:nvGrpSpPr>
        <p:grpSpPr>
          <a:xfrm>
            <a:off x="3119265" y="3541128"/>
            <a:ext cx="1192190" cy="618406"/>
            <a:chOff x="2215144" y="2026500"/>
            <a:chExt cx="1244730" cy="850129"/>
          </a:xfrm>
        </p:grpSpPr>
        <p:sp>
          <p:nvSpPr>
            <p:cNvPr id="49" name="平行四边形 48"/>
            <p:cNvSpPr/>
            <p:nvPr>
              <p:custDataLst>
                <p:tags r:id="rId5"/>
              </p:custDataLst>
            </p:nvPr>
          </p:nvSpPr>
          <p:spPr>
            <a:xfrm>
              <a:off x="2215144" y="2033848"/>
              <a:ext cx="1120898" cy="842781"/>
            </a:xfrm>
            <a:prstGeom prst="parallelogram">
              <a:avLst>
                <a:gd name="adj" fmla="val 48207"/>
              </a:avLst>
            </a:prstGeom>
            <a:solidFill>
              <a:srgbClr val="1369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0" name="文本框 10"/>
            <p:cNvSpPr txBox="1"/>
            <p:nvPr>
              <p:custDataLst>
                <p:tags r:id="rId6"/>
              </p:custDataLst>
            </p:nvPr>
          </p:nvSpPr>
          <p:spPr>
            <a:xfrm>
              <a:off x="2393075" y="2026500"/>
              <a:ext cx="1066799" cy="8038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05</a:t>
              </a:r>
              <a:endPara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51" name="组合 50"/>
          <p:cNvGrpSpPr/>
          <p:nvPr>
            <p:custDataLst>
              <p:tags r:id="rId7"/>
            </p:custDataLst>
          </p:nvPr>
        </p:nvGrpSpPr>
        <p:grpSpPr>
          <a:xfrm>
            <a:off x="3119265" y="4759485"/>
            <a:ext cx="1192190" cy="614525"/>
            <a:chOff x="2215144" y="3084852"/>
            <a:chExt cx="1244730" cy="844793"/>
          </a:xfrm>
        </p:grpSpPr>
        <p:sp>
          <p:nvSpPr>
            <p:cNvPr id="52" name="平行四边形 51"/>
            <p:cNvSpPr/>
            <p:nvPr>
              <p:custDataLst>
                <p:tags r:id="rId8"/>
              </p:custDataLst>
            </p:nvPr>
          </p:nvSpPr>
          <p:spPr>
            <a:xfrm>
              <a:off x="2215144" y="3084852"/>
              <a:ext cx="1120898" cy="842781"/>
            </a:xfrm>
            <a:prstGeom prst="parallelogram">
              <a:avLst>
                <a:gd name="adj" fmla="val 48207"/>
              </a:avLst>
            </a:prstGeom>
            <a:solidFill>
              <a:srgbClr val="1369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3" name="文本框 11"/>
            <p:cNvSpPr txBox="1"/>
            <p:nvPr>
              <p:custDataLst>
                <p:tags r:id="rId9"/>
              </p:custDataLst>
            </p:nvPr>
          </p:nvSpPr>
          <p:spPr>
            <a:xfrm>
              <a:off x="2393075" y="3125750"/>
              <a:ext cx="1066799" cy="8038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06</a:t>
              </a:r>
              <a:endPara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60" name="组合 59"/>
          <p:cNvGrpSpPr/>
          <p:nvPr>
            <p:custDataLst>
              <p:tags r:id="rId10"/>
            </p:custDataLst>
          </p:nvPr>
        </p:nvGrpSpPr>
        <p:grpSpPr>
          <a:xfrm>
            <a:off x="4024817" y="2310772"/>
            <a:ext cx="5142331" cy="613062"/>
            <a:chOff x="4315150" y="953426"/>
            <a:chExt cx="3857250" cy="540057"/>
          </a:xfrm>
        </p:grpSpPr>
        <p:sp>
          <p:nvSpPr>
            <p:cNvPr id="61" name="矩形 60"/>
            <p:cNvSpPr/>
            <p:nvPr>
              <p:custDataLst>
                <p:tags r:id="rId11"/>
              </p:custDataLst>
            </p:nvPr>
          </p:nvSpPr>
          <p:spPr>
            <a:xfrm>
              <a:off x="4841196" y="1036090"/>
              <a:ext cx="2827147" cy="331154"/>
            </a:xfrm>
            <a:prstGeom prst="rect">
              <a:avLst/>
            </a:prstGeom>
            <a:ln w="1587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任务：基于远程模式部署</a:t>
              </a:r>
              <a:r>
                <a:rPr lang="en-US" altLang="zh-CN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Hive</a:t>
              </a:r>
              <a:endPara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2" name="平行四边形 61"/>
            <p:cNvSpPr/>
            <p:nvPr>
              <p:custDataLst>
                <p:tags r:id="rId12"/>
              </p:custDataLst>
            </p:nvPr>
          </p:nvSpPr>
          <p:spPr>
            <a:xfrm>
              <a:off x="4315150" y="953426"/>
              <a:ext cx="3857250" cy="540057"/>
            </a:xfrm>
            <a:prstGeom prst="parallelogram">
              <a:avLst>
                <a:gd name="adj" fmla="val 48207"/>
              </a:avLst>
            </a:prstGeom>
            <a:noFill/>
            <a:ln w="158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endPara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63" name="组合 62"/>
          <p:cNvGrpSpPr/>
          <p:nvPr>
            <p:custDataLst>
              <p:tags r:id="rId13"/>
            </p:custDataLst>
          </p:nvPr>
        </p:nvGrpSpPr>
        <p:grpSpPr>
          <a:xfrm>
            <a:off x="4024817" y="3524302"/>
            <a:ext cx="5142331" cy="613062"/>
            <a:chOff x="4315150" y="1647579"/>
            <a:chExt cx="3857250" cy="540057"/>
          </a:xfrm>
        </p:grpSpPr>
        <p:sp>
          <p:nvSpPr>
            <p:cNvPr id="64" name="矩形 63"/>
            <p:cNvSpPr/>
            <p:nvPr>
              <p:custDataLst>
                <p:tags r:id="rId14"/>
              </p:custDataLst>
            </p:nvPr>
          </p:nvSpPr>
          <p:spPr>
            <a:xfrm>
              <a:off x="4841196" y="1730243"/>
              <a:ext cx="2827147" cy="331154"/>
            </a:xfrm>
            <a:prstGeom prst="rect">
              <a:avLst/>
            </a:prstGeom>
            <a:ln w="1587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任务：配置</a:t>
              </a:r>
              <a:r>
                <a:rPr lang="en-US" altLang="zh-CN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Hive On Tez</a:t>
              </a:r>
              <a:endPara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5" name="平行四边形 64"/>
            <p:cNvSpPr/>
            <p:nvPr>
              <p:custDataLst>
                <p:tags r:id="rId15"/>
              </p:custDataLst>
            </p:nvPr>
          </p:nvSpPr>
          <p:spPr>
            <a:xfrm>
              <a:off x="4315150" y="1647579"/>
              <a:ext cx="3857250" cy="540057"/>
            </a:xfrm>
            <a:prstGeom prst="parallelogram">
              <a:avLst>
                <a:gd name="adj" fmla="val 48207"/>
              </a:avLst>
            </a:prstGeom>
            <a:noFill/>
            <a:ln w="158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endPara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66" name="组合 65"/>
          <p:cNvGrpSpPr/>
          <p:nvPr>
            <p:custDataLst>
              <p:tags r:id="rId16"/>
            </p:custDataLst>
          </p:nvPr>
        </p:nvGrpSpPr>
        <p:grpSpPr>
          <a:xfrm>
            <a:off x="4024817" y="4737832"/>
            <a:ext cx="5142331" cy="613062"/>
            <a:chOff x="4315150" y="2341731"/>
            <a:chExt cx="3857250" cy="540057"/>
          </a:xfrm>
        </p:grpSpPr>
        <p:sp>
          <p:nvSpPr>
            <p:cNvPr id="67" name="矩形 66"/>
            <p:cNvSpPr/>
            <p:nvPr>
              <p:custDataLst>
                <p:tags r:id="rId17"/>
              </p:custDataLst>
            </p:nvPr>
          </p:nvSpPr>
          <p:spPr>
            <a:xfrm>
              <a:off x="4841197" y="2424395"/>
              <a:ext cx="2827146" cy="331154"/>
            </a:xfrm>
            <a:prstGeom prst="rect">
              <a:avLst/>
            </a:prstGeom>
            <a:ln w="15875">
              <a:noFill/>
            </a:ln>
          </p:spPr>
          <p:txBody>
            <a:bodyPr wrap="square" lIns="68580" tIns="34290" rIns="68580" bIns="34290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任务：使用</a:t>
              </a:r>
              <a:r>
                <a:rPr lang="en-US" altLang="zh-CN" sz="20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DataGrip</a:t>
              </a:r>
              <a:r>
                <a:rPr lang="zh-CN" altLang="en-US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操作</a:t>
              </a:r>
              <a:r>
                <a:rPr lang="en-US" altLang="zh-CN" sz="2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Hive</a:t>
              </a:r>
              <a:endPara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8" name="平行四边形 67"/>
            <p:cNvSpPr/>
            <p:nvPr>
              <p:custDataLst>
                <p:tags r:id="rId18"/>
              </p:custDataLst>
            </p:nvPr>
          </p:nvSpPr>
          <p:spPr>
            <a:xfrm>
              <a:off x="4315150" y="2341731"/>
              <a:ext cx="3857250" cy="540057"/>
            </a:xfrm>
            <a:prstGeom prst="parallelogram">
              <a:avLst>
                <a:gd name="adj" fmla="val 48207"/>
              </a:avLst>
            </a:prstGeom>
            <a:noFill/>
            <a:ln w="158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endPara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8"/>
          <p:cNvSpPr txBox="1"/>
          <p:nvPr/>
        </p:nvSpPr>
        <p:spPr>
          <a:xfrm>
            <a:off x="5046345" y="3014345"/>
            <a:ext cx="4641215" cy="707886"/>
          </a:xfrm>
          <a:prstGeom prst="rect">
            <a:avLst/>
          </a:prstGeom>
          <a:noFill/>
        </p:spPr>
        <p:txBody>
          <a:bodyPr wrap="square" lIns="91443" tIns="45720" rIns="91443" bIns="45720" rtlCol="0">
            <a:spAutoFit/>
          </a:bodyPr>
          <a:lstStyle/>
          <a:p>
            <a:r>
              <a:rPr lang="zh-CN" altLang="en-US" sz="40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任务：认识</a:t>
            </a:r>
            <a:r>
              <a:rPr lang="en-US" altLang="zh-CN" sz="40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Beeline</a:t>
            </a:r>
            <a:endParaRPr lang="zh-CN" sz="40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" name="TextBox 48"/>
          <p:cNvSpPr txBox="1"/>
          <p:nvPr/>
        </p:nvSpPr>
        <p:spPr>
          <a:xfrm>
            <a:off x="1626870" y="2809240"/>
            <a:ext cx="1734820" cy="1106805"/>
          </a:xfrm>
          <a:prstGeom prst="rect">
            <a:avLst/>
          </a:prstGeom>
          <a:noFill/>
        </p:spPr>
        <p:txBody>
          <a:bodyPr wrap="square" lIns="91443" tIns="45720" rIns="91443" bIns="45720" rtlCol="0">
            <a:spAutoFit/>
          </a:bodyPr>
          <a:lstStyle/>
          <a:p>
            <a:r>
              <a:rPr lang="en-US" altLang="en-GB" sz="6600" b="1" dirty="0">
                <a:solidFill>
                  <a:srgbClr val="FAFAF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2.1</a:t>
            </a:r>
            <a:endParaRPr lang="en-US" altLang="en-GB" sz="6600" b="1" dirty="0">
              <a:solidFill>
                <a:srgbClr val="FAFAF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2.1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任务：认识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Beeline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7" name="原创设计师QQ598969553          _3"/>
          <p:cNvSpPr/>
          <p:nvPr/>
        </p:nvSpPr>
        <p:spPr>
          <a:xfrm>
            <a:off x="856403" y="2513224"/>
            <a:ext cx="4590731" cy="3724882"/>
          </a:xfrm>
          <a:prstGeom prst="roundRect">
            <a:avLst>
              <a:gd name="adj" fmla="val 9083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原创设计师QQ598969553          _4"/>
          <p:cNvSpPr/>
          <p:nvPr/>
        </p:nvSpPr>
        <p:spPr>
          <a:xfrm>
            <a:off x="899745" y="3789834"/>
            <a:ext cx="4504046" cy="168905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熟悉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Beeline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，能够运用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Beeline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提供的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命令选项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和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交互式命令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实现对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的连接与操作。</a:t>
            </a:r>
            <a:endParaRPr lang="en-US" altLang="zh-CN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原创设计师QQ598969553          _7"/>
          <p:cNvSpPr txBox="1"/>
          <p:nvPr/>
        </p:nvSpPr>
        <p:spPr>
          <a:xfrm>
            <a:off x="856404" y="2799823"/>
            <a:ext cx="45907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1216660">
              <a:spcBef>
                <a:spcPct val="20000"/>
              </a:spcBef>
              <a:defRPr/>
            </a:pPr>
            <a:r>
              <a:rPr lang="zh-CN" altLang="en-US" sz="2800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学习目标</a:t>
            </a:r>
            <a:endParaRPr lang="zh-CN" altLang="en-US" sz="2800" b="1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35166" y="1053530"/>
            <a:ext cx="5638800" cy="5638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7" descr="总结小人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330" y="974715"/>
            <a:ext cx="3375660" cy="5479415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圆角矩形标注 15"/>
          <p:cNvSpPr/>
          <p:nvPr/>
        </p:nvSpPr>
        <p:spPr bwMode="auto">
          <a:xfrm>
            <a:off x="4617720" y="2349113"/>
            <a:ext cx="6805930" cy="2592849"/>
          </a:xfrm>
          <a:prstGeom prst="wedgeRoundRectCallout">
            <a:avLst>
              <a:gd name="adj1" fmla="val -56508"/>
              <a:gd name="adj2" fmla="val 16982"/>
              <a:gd name="adj3" fmla="val 16667"/>
            </a:avLst>
          </a:prstGeom>
          <a:noFill/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文本框 1"/>
          <p:cNvSpPr txBox="1"/>
          <p:nvPr/>
        </p:nvSpPr>
        <p:spPr>
          <a:xfrm>
            <a:off x="5039227" y="2636947"/>
            <a:ext cx="5927055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在部署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之前，为便于后续验证部署效果，将通过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自带的客户端工具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Beeline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进行连接测试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。因此，在介绍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部署过程前，先对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Beeline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的基本概念与使用方式进行讲解。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2.1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任务：认识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Beeline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1071" y="2155924"/>
            <a:ext cx="6336704" cy="2858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文本框 1"/>
          <p:cNvSpPr txBox="1"/>
          <p:nvPr/>
        </p:nvSpPr>
        <p:spPr>
          <a:xfrm>
            <a:off x="5075895" y="2421682"/>
            <a:ext cx="5927055" cy="23462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的体系架构中，客户端是用户提交查询语句并获取执行结果的直接交互入口。自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 2.0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起，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Beeline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逐渐取代旧版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 CLI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，成为官方推荐的标准命令行客户端工具。在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 4.1.0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中，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Beeline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已完全取代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 CLI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638" y="1773610"/>
            <a:ext cx="3657600" cy="394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2.1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任务：认识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Beeline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/>
          <p:cNvSpPr/>
          <p:nvPr/>
        </p:nvSpPr>
        <p:spPr>
          <a:xfrm>
            <a:off x="910630" y="1776660"/>
            <a:ext cx="6120680" cy="4317430"/>
          </a:xfrm>
          <a:prstGeom prst="roundRect">
            <a:avLst/>
          </a:prstGeom>
          <a:solidFill>
            <a:srgbClr val="F5F8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5" name="TextBox 35"/>
          <p:cNvSpPr txBox="1">
            <a:spLocks noChangeArrowheads="1"/>
          </p:cNvSpPr>
          <p:nvPr/>
        </p:nvSpPr>
        <p:spPr bwMode="auto">
          <a:xfrm>
            <a:off x="1083122" y="2061642"/>
            <a:ext cx="5804172" cy="3762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indent="0" algn="just">
              <a:lnSpc>
                <a:spcPct val="150000"/>
              </a:lnSpc>
              <a:buNone/>
            </a:pP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Beeline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基于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JDBC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协议构建，专为连接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HiveServer2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设计，支持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远程访问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身份认证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会话管理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等特性，是使用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进行交互式查询的主要通道。与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 CLI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不同，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Beeline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并不会在本地进程中直接启动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引擎，而是作为一个轻量级的远程客户端运行。用户在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Beeline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中编写并提交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HiveQL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语句后，相关请求会被发送至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HiveServer2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47334" y="2080040"/>
            <a:ext cx="4393746" cy="415806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2.1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任务：认识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Beeline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原创设计师QQ598969553          _4"/>
          <p:cNvSpPr/>
          <p:nvPr/>
        </p:nvSpPr>
        <p:spPr>
          <a:xfrm>
            <a:off x="910630" y="1053530"/>
            <a:ext cx="10347460" cy="96128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用户可以通过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安装目录下的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bin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目录中的脚本文件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beeline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启动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Beeline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Beeline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提供了丰富的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命令选项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和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交互式命令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，用于灵活配置连接行为及执行管理操作，具体介绍如下。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2422799" y="3357786"/>
            <a:ext cx="7392567" cy="2887732"/>
            <a:chOff x="2734656" y="2791708"/>
            <a:chExt cx="5343198" cy="2087200"/>
          </a:xfrm>
        </p:grpSpPr>
        <p:sp>
          <p:nvSpPr>
            <p:cNvPr id="12" name="Freeform 76"/>
            <p:cNvSpPr/>
            <p:nvPr/>
          </p:nvSpPr>
          <p:spPr bwMode="auto">
            <a:xfrm>
              <a:off x="3852098" y="4137032"/>
              <a:ext cx="66057" cy="731292"/>
            </a:xfrm>
            <a:custGeom>
              <a:avLst/>
              <a:gdLst>
                <a:gd name="T0" fmla="*/ 0 w 54"/>
                <a:gd name="T1" fmla="*/ 26 h 598"/>
                <a:gd name="T2" fmla="*/ 0 w 54"/>
                <a:gd name="T3" fmla="*/ 570 h 598"/>
                <a:gd name="T4" fmla="*/ 0 w 54"/>
                <a:gd name="T5" fmla="*/ 570 h 598"/>
                <a:gd name="T6" fmla="*/ 2 w 54"/>
                <a:gd name="T7" fmla="*/ 582 h 598"/>
                <a:gd name="T8" fmla="*/ 8 w 54"/>
                <a:gd name="T9" fmla="*/ 590 h 598"/>
                <a:gd name="T10" fmla="*/ 16 w 54"/>
                <a:gd name="T11" fmla="*/ 596 h 598"/>
                <a:gd name="T12" fmla="*/ 26 w 54"/>
                <a:gd name="T13" fmla="*/ 598 h 598"/>
                <a:gd name="T14" fmla="*/ 26 w 54"/>
                <a:gd name="T15" fmla="*/ 598 h 598"/>
                <a:gd name="T16" fmla="*/ 38 w 54"/>
                <a:gd name="T17" fmla="*/ 596 h 598"/>
                <a:gd name="T18" fmla="*/ 46 w 54"/>
                <a:gd name="T19" fmla="*/ 590 h 598"/>
                <a:gd name="T20" fmla="*/ 52 w 54"/>
                <a:gd name="T21" fmla="*/ 582 h 598"/>
                <a:gd name="T22" fmla="*/ 54 w 54"/>
                <a:gd name="T23" fmla="*/ 570 h 598"/>
                <a:gd name="T24" fmla="*/ 54 w 54"/>
                <a:gd name="T25" fmla="*/ 26 h 598"/>
                <a:gd name="T26" fmla="*/ 54 w 54"/>
                <a:gd name="T27" fmla="*/ 26 h 598"/>
                <a:gd name="T28" fmla="*/ 52 w 54"/>
                <a:gd name="T29" fmla="*/ 16 h 598"/>
                <a:gd name="T30" fmla="*/ 46 w 54"/>
                <a:gd name="T31" fmla="*/ 8 h 598"/>
                <a:gd name="T32" fmla="*/ 38 w 54"/>
                <a:gd name="T33" fmla="*/ 2 h 598"/>
                <a:gd name="T34" fmla="*/ 26 w 54"/>
                <a:gd name="T35" fmla="*/ 0 h 598"/>
                <a:gd name="T36" fmla="*/ 26 w 54"/>
                <a:gd name="T37" fmla="*/ 0 h 598"/>
                <a:gd name="T38" fmla="*/ 16 w 54"/>
                <a:gd name="T39" fmla="*/ 2 h 598"/>
                <a:gd name="T40" fmla="*/ 8 w 54"/>
                <a:gd name="T41" fmla="*/ 8 h 598"/>
                <a:gd name="T42" fmla="*/ 2 w 54"/>
                <a:gd name="T43" fmla="*/ 16 h 598"/>
                <a:gd name="T44" fmla="*/ 0 w 54"/>
                <a:gd name="T45" fmla="*/ 26 h 598"/>
                <a:gd name="T46" fmla="*/ 0 w 54"/>
                <a:gd name="T47" fmla="*/ 26 h 59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54"/>
                <a:gd name="T73" fmla="*/ 0 h 598"/>
                <a:gd name="T74" fmla="*/ 54 w 54"/>
                <a:gd name="T75" fmla="*/ 598 h 598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54" h="598">
                  <a:moveTo>
                    <a:pt x="0" y="26"/>
                  </a:moveTo>
                  <a:lnTo>
                    <a:pt x="0" y="570"/>
                  </a:lnTo>
                  <a:lnTo>
                    <a:pt x="2" y="582"/>
                  </a:lnTo>
                  <a:lnTo>
                    <a:pt x="8" y="590"/>
                  </a:lnTo>
                  <a:lnTo>
                    <a:pt x="16" y="596"/>
                  </a:lnTo>
                  <a:lnTo>
                    <a:pt x="26" y="598"/>
                  </a:lnTo>
                  <a:lnTo>
                    <a:pt x="38" y="596"/>
                  </a:lnTo>
                  <a:lnTo>
                    <a:pt x="46" y="590"/>
                  </a:lnTo>
                  <a:lnTo>
                    <a:pt x="52" y="582"/>
                  </a:lnTo>
                  <a:lnTo>
                    <a:pt x="54" y="570"/>
                  </a:lnTo>
                  <a:lnTo>
                    <a:pt x="54" y="26"/>
                  </a:lnTo>
                  <a:lnTo>
                    <a:pt x="52" y="16"/>
                  </a:lnTo>
                  <a:lnTo>
                    <a:pt x="46" y="8"/>
                  </a:lnTo>
                  <a:lnTo>
                    <a:pt x="38" y="2"/>
                  </a:lnTo>
                  <a:lnTo>
                    <a:pt x="26" y="0"/>
                  </a:lnTo>
                  <a:lnTo>
                    <a:pt x="16" y="2"/>
                  </a:lnTo>
                  <a:lnTo>
                    <a:pt x="8" y="8"/>
                  </a:lnTo>
                  <a:lnTo>
                    <a:pt x="2" y="1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BFBFBF">
                <a:lumMod val="40000"/>
                <a:lumOff val="60000"/>
              </a:srgbClr>
            </a:solidFill>
            <a:ln w="9525">
              <a:noFill/>
              <a:round/>
            </a:ln>
          </p:spPr>
          <p:txBody>
            <a:bodyPr wrap="square" lIns="0" tIns="0" rIns="0" bIns="0" anchor="ctr" anchorCtr="0">
              <a:normAutofit/>
            </a:bodyPr>
            <a:lstStyle>
              <a:defPPr>
                <a:defRPr lang="zh-CN"/>
              </a:defPPr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defTabSz="3852545" latinLnBrk="1">
                <a:defRPr/>
              </a:pPr>
              <a:endParaRPr kumimoji="1" lang="ko-KR" altLang="en-US" sz="4265" kern="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3" name="Freeform 77"/>
            <p:cNvSpPr/>
            <p:nvPr/>
          </p:nvSpPr>
          <p:spPr bwMode="auto">
            <a:xfrm>
              <a:off x="3852097" y="4825693"/>
              <a:ext cx="3116958" cy="53215"/>
            </a:xfrm>
            <a:custGeom>
              <a:avLst/>
              <a:gdLst>
                <a:gd name="T0" fmla="*/ 26 w 3162"/>
                <a:gd name="T1" fmla="*/ 0 h 54"/>
                <a:gd name="T2" fmla="*/ 26 w 3162"/>
                <a:gd name="T3" fmla="*/ 0 h 54"/>
                <a:gd name="T4" fmla="*/ 16 w 3162"/>
                <a:gd name="T5" fmla="*/ 2 h 54"/>
                <a:gd name="T6" fmla="*/ 8 w 3162"/>
                <a:gd name="T7" fmla="*/ 8 h 54"/>
                <a:gd name="T8" fmla="*/ 2 w 3162"/>
                <a:gd name="T9" fmla="*/ 16 h 54"/>
                <a:gd name="T10" fmla="*/ 0 w 3162"/>
                <a:gd name="T11" fmla="*/ 26 h 54"/>
                <a:gd name="T12" fmla="*/ 0 w 3162"/>
                <a:gd name="T13" fmla="*/ 26 h 54"/>
                <a:gd name="T14" fmla="*/ 2 w 3162"/>
                <a:gd name="T15" fmla="*/ 38 h 54"/>
                <a:gd name="T16" fmla="*/ 8 w 3162"/>
                <a:gd name="T17" fmla="*/ 46 h 54"/>
                <a:gd name="T18" fmla="*/ 16 w 3162"/>
                <a:gd name="T19" fmla="*/ 52 h 54"/>
                <a:gd name="T20" fmla="*/ 26 w 3162"/>
                <a:gd name="T21" fmla="*/ 54 h 54"/>
                <a:gd name="T22" fmla="*/ 3134 w 3162"/>
                <a:gd name="T23" fmla="*/ 54 h 54"/>
                <a:gd name="T24" fmla="*/ 3134 w 3162"/>
                <a:gd name="T25" fmla="*/ 54 h 54"/>
                <a:gd name="T26" fmla="*/ 3144 w 3162"/>
                <a:gd name="T27" fmla="*/ 52 h 54"/>
                <a:gd name="T28" fmla="*/ 3154 w 3162"/>
                <a:gd name="T29" fmla="*/ 46 h 54"/>
                <a:gd name="T30" fmla="*/ 3160 w 3162"/>
                <a:gd name="T31" fmla="*/ 38 h 54"/>
                <a:gd name="T32" fmla="*/ 3162 w 3162"/>
                <a:gd name="T33" fmla="*/ 26 h 54"/>
                <a:gd name="T34" fmla="*/ 3162 w 3162"/>
                <a:gd name="T35" fmla="*/ 26 h 54"/>
                <a:gd name="T36" fmla="*/ 3160 w 3162"/>
                <a:gd name="T37" fmla="*/ 16 h 54"/>
                <a:gd name="T38" fmla="*/ 3154 w 3162"/>
                <a:gd name="T39" fmla="*/ 8 h 54"/>
                <a:gd name="T40" fmla="*/ 3144 w 3162"/>
                <a:gd name="T41" fmla="*/ 2 h 54"/>
                <a:gd name="T42" fmla="*/ 3134 w 3162"/>
                <a:gd name="T43" fmla="*/ 0 h 54"/>
                <a:gd name="T44" fmla="*/ 26 w 3162"/>
                <a:gd name="T45" fmla="*/ 0 h 54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3162"/>
                <a:gd name="T70" fmla="*/ 0 h 54"/>
                <a:gd name="T71" fmla="*/ 3162 w 3162"/>
                <a:gd name="T72" fmla="*/ 54 h 54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3162" h="54">
                  <a:moveTo>
                    <a:pt x="26" y="0"/>
                  </a:moveTo>
                  <a:lnTo>
                    <a:pt x="26" y="0"/>
                  </a:lnTo>
                  <a:lnTo>
                    <a:pt x="16" y="2"/>
                  </a:lnTo>
                  <a:lnTo>
                    <a:pt x="8" y="8"/>
                  </a:lnTo>
                  <a:lnTo>
                    <a:pt x="2" y="16"/>
                  </a:lnTo>
                  <a:lnTo>
                    <a:pt x="0" y="26"/>
                  </a:lnTo>
                  <a:lnTo>
                    <a:pt x="2" y="38"/>
                  </a:lnTo>
                  <a:lnTo>
                    <a:pt x="8" y="46"/>
                  </a:lnTo>
                  <a:lnTo>
                    <a:pt x="16" y="52"/>
                  </a:lnTo>
                  <a:lnTo>
                    <a:pt x="26" y="54"/>
                  </a:lnTo>
                  <a:lnTo>
                    <a:pt x="3134" y="54"/>
                  </a:lnTo>
                  <a:lnTo>
                    <a:pt x="3144" y="52"/>
                  </a:lnTo>
                  <a:lnTo>
                    <a:pt x="3154" y="46"/>
                  </a:lnTo>
                  <a:lnTo>
                    <a:pt x="3160" y="38"/>
                  </a:lnTo>
                  <a:lnTo>
                    <a:pt x="3162" y="26"/>
                  </a:lnTo>
                  <a:lnTo>
                    <a:pt x="3160" y="16"/>
                  </a:lnTo>
                  <a:lnTo>
                    <a:pt x="3154" y="8"/>
                  </a:lnTo>
                  <a:lnTo>
                    <a:pt x="3144" y="2"/>
                  </a:lnTo>
                  <a:lnTo>
                    <a:pt x="3134" y="0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BFBFBF">
                <a:lumMod val="40000"/>
                <a:lumOff val="60000"/>
              </a:srgbClr>
            </a:solidFill>
            <a:ln w="9525">
              <a:noFill/>
              <a:round/>
            </a:ln>
          </p:spPr>
          <p:txBody>
            <a:bodyPr wrap="square" lIns="0" tIns="0" rIns="0" bIns="0" anchor="ctr" anchorCtr="0">
              <a:normAutofit fontScale="25000" lnSpcReduction="20000"/>
            </a:bodyPr>
            <a:lstStyle>
              <a:defPPr>
                <a:defRPr lang="zh-CN"/>
              </a:defPPr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defTabSz="3852545" latinLnBrk="1">
                <a:defRPr/>
              </a:pPr>
              <a:endParaRPr kumimoji="1" lang="ko-KR" altLang="en-US" sz="4265" kern="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4" name="Freeform 78"/>
            <p:cNvSpPr/>
            <p:nvPr/>
          </p:nvSpPr>
          <p:spPr bwMode="auto">
            <a:xfrm>
              <a:off x="6932864" y="4137032"/>
              <a:ext cx="68503" cy="731292"/>
            </a:xfrm>
            <a:custGeom>
              <a:avLst/>
              <a:gdLst>
                <a:gd name="T0" fmla="*/ 0 w 56"/>
                <a:gd name="T1" fmla="*/ 26 h 598"/>
                <a:gd name="T2" fmla="*/ 0 w 56"/>
                <a:gd name="T3" fmla="*/ 570 h 598"/>
                <a:gd name="T4" fmla="*/ 0 w 56"/>
                <a:gd name="T5" fmla="*/ 570 h 598"/>
                <a:gd name="T6" fmla="*/ 2 w 56"/>
                <a:gd name="T7" fmla="*/ 582 h 598"/>
                <a:gd name="T8" fmla="*/ 8 w 56"/>
                <a:gd name="T9" fmla="*/ 590 h 598"/>
                <a:gd name="T10" fmla="*/ 18 w 56"/>
                <a:gd name="T11" fmla="*/ 596 h 598"/>
                <a:gd name="T12" fmla="*/ 28 w 56"/>
                <a:gd name="T13" fmla="*/ 598 h 598"/>
                <a:gd name="T14" fmla="*/ 28 w 56"/>
                <a:gd name="T15" fmla="*/ 598 h 598"/>
                <a:gd name="T16" fmla="*/ 38 w 56"/>
                <a:gd name="T17" fmla="*/ 596 h 598"/>
                <a:gd name="T18" fmla="*/ 48 w 56"/>
                <a:gd name="T19" fmla="*/ 590 h 598"/>
                <a:gd name="T20" fmla="*/ 54 w 56"/>
                <a:gd name="T21" fmla="*/ 582 h 598"/>
                <a:gd name="T22" fmla="*/ 56 w 56"/>
                <a:gd name="T23" fmla="*/ 570 h 598"/>
                <a:gd name="T24" fmla="*/ 56 w 56"/>
                <a:gd name="T25" fmla="*/ 26 h 598"/>
                <a:gd name="T26" fmla="*/ 56 w 56"/>
                <a:gd name="T27" fmla="*/ 26 h 598"/>
                <a:gd name="T28" fmla="*/ 54 w 56"/>
                <a:gd name="T29" fmla="*/ 16 h 598"/>
                <a:gd name="T30" fmla="*/ 48 w 56"/>
                <a:gd name="T31" fmla="*/ 8 h 598"/>
                <a:gd name="T32" fmla="*/ 38 w 56"/>
                <a:gd name="T33" fmla="*/ 2 h 598"/>
                <a:gd name="T34" fmla="*/ 28 w 56"/>
                <a:gd name="T35" fmla="*/ 0 h 598"/>
                <a:gd name="T36" fmla="*/ 28 w 56"/>
                <a:gd name="T37" fmla="*/ 0 h 598"/>
                <a:gd name="T38" fmla="*/ 18 w 56"/>
                <a:gd name="T39" fmla="*/ 2 h 598"/>
                <a:gd name="T40" fmla="*/ 8 w 56"/>
                <a:gd name="T41" fmla="*/ 8 h 598"/>
                <a:gd name="T42" fmla="*/ 2 w 56"/>
                <a:gd name="T43" fmla="*/ 16 h 598"/>
                <a:gd name="T44" fmla="*/ 0 w 56"/>
                <a:gd name="T45" fmla="*/ 26 h 598"/>
                <a:gd name="T46" fmla="*/ 0 w 56"/>
                <a:gd name="T47" fmla="*/ 26 h 59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56"/>
                <a:gd name="T73" fmla="*/ 0 h 598"/>
                <a:gd name="T74" fmla="*/ 56 w 56"/>
                <a:gd name="T75" fmla="*/ 598 h 598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56" h="598">
                  <a:moveTo>
                    <a:pt x="0" y="26"/>
                  </a:moveTo>
                  <a:lnTo>
                    <a:pt x="0" y="570"/>
                  </a:lnTo>
                  <a:lnTo>
                    <a:pt x="2" y="582"/>
                  </a:lnTo>
                  <a:lnTo>
                    <a:pt x="8" y="590"/>
                  </a:lnTo>
                  <a:lnTo>
                    <a:pt x="18" y="596"/>
                  </a:lnTo>
                  <a:lnTo>
                    <a:pt x="28" y="598"/>
                  </a:lnTo>
                  <a:lnTo>
                    <a:pt x="38" y="596"/>
                  </a:lnTo>
                  <a:lnTo>
                    <a:pt x="48" y="590"/>
                  </a:lnTo>
                  <a:lnTo>
                    <a:pt x="54" y="582"/>
                  </a:lnTo>
                  <a:lnTo>
                    <a:pt x="56" y="570"/>
                  </a:lnTo>
                  <a:lnTo>
                    <a:pt x="56" y="26"/>
                  </a:lnTo>
                  <a:lnTo>
                    <a:pt x="54" y="16"/>
                  </a:lnTo>
                  <a:lnTo>
                    <a:pt x="48" y="8"/>
                  </a:lnTo>
                  <a:lnTo>
                    <a:pt x="38" y="2"/>
                  </a:lnTo>
                  <a:lnTo>
                    <a:pt x="28" y="0"/>
                  </a:lnTo>
                  <a:lnTo>
                    <a:pt x="18" y="2"/>
                  </a:lnTo>
                  <a:lnTo>
                    <a:pt x="8" y="8"/>
                  </a:lnTo>
                  <a:lnTo>
                    <a:pt x="2" y="1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BFBFBF">
                <a:lumMod val="40000"/>
                <a:lumOff val="60000"/>
              </a:srgbClr>
            </a:solidFill>
            <a:ln w="9525">
              <a:noFill/>
              <a:round/>
            </a:ln>
          </p:spPr>
          <p:txBody>
            <a:bodyPr wrap="square" lIns="0" tIns="0" rIns="0" bIns="0" anchor="ctr" anchorCtr="0">
              <a:normAutofit/>
            </a:bodyPr>
            <a:lstStyle>
              <a:defPPr>
                <a:defRPr lang="zh-CN"/>
              </a:defPPr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defTabSz="3852545" latinLnBrk="1">
                <a:defRPr/>
              </a:pPr>
              <a:endParaRPr kumimoji="1" lang="ko-KR" altLang="en-US" sz="4265" kern="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5" name="Freeform 79"/>
            <p:cNvSpPr/>
            <p:nvPr/>
          </p:nvSpPr>
          <p:spPr bwMode="auto">
            <a:xfrm>
              <a:off x="6876086" y="4161086"/>
              <a:ext cx="185937" cy="185881"/>
            </a:xfrm>
            <a:custGeom>
              <a:avLst/>
              <a:gdLst>
                <a:gd name="T0" fmla="*/ 152 w 152"/>
                <a:gd name="T1" fmla="*/ 76 h 152"/>
                <a:gd name="T2" fmla="*/ 152 w 152"/>
                <a:gd name="T3" fmla="*/ 76 h 152"/>
                <a:gd name="T4" fmla="*/ 152 w 152"/>
                <a:gd name="T5" fmla="*/ 92 h 152"/>
                <a:gd name="T6" fmla="*/ 146 w 152"/>
                <a:gd name="T7" fmla="*/ 106 h 152"/>
                <a:gd name="T8" fmla="*/ 140 w 152"/>
                <a:gd name="T9" fmla="*/ 118 h 152"/>
                <a:gd name="T10" fmla="*/ 130 w 152"/>
                <a:gd name="T11" fmla="*/ 130 h 152"/>
                <a:gd name="T12" fmla="*/ 120 w 152"/>
                <a:gd name="T13" fmla="*/ 140 h 152"/>
                <a:gd name="T14" fmla="*/ 106 w 152"/>
                <a:gd name="T15" fmla="*/ 146 h 152"/>
                <a:gd name="T16" fmla="*/ 92 w 152"/>
                <a:gd name="T17" fmla="*/ 152 h 152"/>
                <a:gd name="T18" fmla="*/ 76 w 152"/>
                <a:gd name="T19" fmla="*/ 152 h 152"/>
                <a:gd name="T20" fmla="*/ 76 w 152"/>
                <a:gd name="T21" fmla="*/ 152 h 152"/>
                <a:gd name="T22" fmla="*/ 62 w 152"/>
                <a:gd name="T23" fmla="*/ 152 h 152"/>
                <a:gd name="T24" fmla="*/ 46 w 152"/>
                <a:gd name="T25" fmla="*/ 146 h 152"/>
                <a:gd name="T26" fmla="*/ 34 w 152"/>
                <a:gd name="T27" fmla="*/ 140 h 152"/>
                <a:gd name="T28" fmla="*/ 22 w 152"/>
                <a:gd name="T29" fmla="*/ 130 h 152"/>
                <a:gd name="T30" fmla="*/ 14 w 152"/>
                <a:gd name="T31" fmla="*/ 118 h 152"/>
                <a:gd name="T32" fmla="*/ 6 w 152"/>
                <a:gd name="T33" fmla="*/ 106 h 152"/>
                <a:gd name="T34" fmla="*/ 2 w 152"/>
                <a:gd name="T35" fmla="*/ 92 h 152"/>
                <a:gd name="T36" fmla="*/ 0 w 152"/>
                <a:gd name="T37" fmla="*/ 76 h 152"/>
                <a:gd name="T38" fmla="*/ 0 w 152"/>
                <a:gd name="T39" fmla="*/ 76 h 152"/>
                <a:gd name="T40" fmla="*/ 2 w 152"/>
                <a:gd name="T41" fmla="*/ 60 h 152"/>
                <a:gd name="T42" fmla="*/ 6 w 152"/>
                <a:gd name="T43" fmla="*/ 46 h 152"/>
                <a:gd name="T44" fmla="*/ 14 w 152"/>
                <a:gd name="T45" fmla="*/ 34 h 152"/>
                <a:gd name="T46" fmla="*/ 22 w 152"/>
                <a:gd name="T47" fmla="*/ 22 h 152"/>
                <a:gd name="T48" fmla="*/ 34 w 152"/>
                <a:gd name="T49" fmla="*/ 14 h 152"/>
                <a:gd name="T50" fmla="*/ 46 w 152"/>
                <a:gd name="T51" fmla="*/ 6 h 152"/>
                <a:gd name="T52" fmla="*/ 62 w 152"/>
                <a:gd name="T53" fmla="*/ 2 h 152"/>
                <a:gd name="T54" fmla="*/ 76 w 152"/>
                <a:gd name="T55" fmla="*/ 0 h 152"/>
                <a:gd name="T56" fmla="*/ 76 w 152"/>
                <a:gd name="T57" fmla="*/ 0 h 152"/>
                <a:gd name="T58" fmla="*/ 92 w 152"/>
                <a:gd name="T59" fmla="*/ 2 h 152"/>
                <a:gd name="T60" fmla="*/ 106 w 152"/>
                <a:gd name="T61" fmla="*/ 6 h 152"/>
                <a:gd name="T62" fmla="*/ 120 w 152"/>
                <a:gd name="T63" fmla="*/ 14 h 152"/>
                <a:gd name="T64" fmla="*/ 130 w 152"/>
                <a:gd name="T65" fmla="*/ 22 h 152"/>
                <a:gd name="T66" fmla="*/ 140 w 152"/>
                <a:gd name="T67" fmla="*/ 34 h 152"/>
                <a:gd name="T68" fmla="*/ 146 w 152"/>
                <a:gd name="T69" fmla="*/ 46 h 152"/>
                <a:gd name="T70" fmla="*/ 152 w 152"/>
                <a:gd name="T71" fmla="*/ 60 h 152"/>
                <a:gd name="T72" fmla="*/ 152 w 152"/>
                <a:gd name="T73" fmla="*/ 76 h 152"/>
                <a:gd name="T74" fmla="*/ 152 w 152"/>
                <a:gd name="T75" fmla="*/ 76 h 15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152" h="152">
                  <a:moveTo>
                    <a:pt x="152" y="76"/>
                  </a:moveTo>
                  <a:lnTo>
                    <a:pt x="152" y="76"/>
                  </a:lnTo>
                  <a:lnTo>
                    <a:pt x="152" y="92"/>
                  </a:lnTo>
                  <a:lnTo>
                    <a:pt x="146" y="106"/>
                  </a:lnTo>
                  <a:lnTo>
                    <a:pt x="140" y="118"/>
                  </a:lnTo>
                  <a:lnTo>
                    <a:pt x="130" y="130"/>
                  </a:lnTo>
                  <a:lnTo>
                    <a:pt x="120" y="140"/>
                  </a:lnTo>
                  <a:lnTo>
                    <a:pt x="106" y="146"/>
                  </a:lnTo>
                  <a:lnTo>
                    <a:pt x="92" y="152"/>
                  </a:lnTo>
                  <a:lnTo>
                    <a:pt x="76" y="152"/>
                  </a:lnTo>
                  <a:lnTo>
                    <a:pt x="62" y="152"/>
                  </a:lnTo>
                  <a:lnTo>
                    <a:pt x="46" y="146"/>
                  </a:lnTo>
                  <a:lnTo>
                    <a:pt x="34" y="140"/>
                  </a:lnTo>
                  <a:lnTo>
                    <a:pt x="22" y="130"/>
                  </a:lnTo>
                  <a:lnTo>
                    <a:pt x="14" y="118"/>
                  </a:lnTo>
                  <a:lnTo>
                    <a:pt x="6" y="106"/>
                  </a:lnTo>
                  <a:lnTo>
                    <a:pt x="2" y="92"/>
                  </a:lnTo>
                  <a:lnTo>
                    <a:pt x="0" y="76"/>
                  </a:lnTo>
                  <a:lnTo>
                    <a:pt x="2" y="60"/>
                  </a:lnTo>
                  <a:lnTo>
                    <a:pt x="6" y="46"/>
                  </a:lnTo>
                  <a:lnTo>
                    <a:pt x="14" y="34"/>
                  </a:lnTo>
                  <a:lnTo>
                    <a:pt x="22" y="22"/>
                  </a:lnTo>
                  <a:lnTo>
                    <a:pt x="34" y="14"/>
                  </a:lnTo>
                  <a:lnTo>
                    <a:pt x="46" y="6"/>
                  </a:lnTo>
                  <a:lnTo>
                    <a:pt x="62" y="2"/>
                  </a:lnTo>
                  <a:lnTo>
                    <a:pt x="76" y="0"/>
                  </a:lnTo>
                  <a:lnTo>
                    <a:pt x="92" y="2"/>
                  </a:lnTo>
                  <a:lnTo>
                    <a:pt x="106" y="6"/>
                  </a:lnTo>
                  <a:lnTo>
                    <a:pt x="120" y="14"/>
                  </a:lnTo>
                  <a:lnTo>
                    <a:pt x="130" y="22"/>
                  </a:lnTo>
                  <a:lnTo>
                    <a:pt x="140" y="34"/>
                  </a:lnTo>
                  <a:lnTo>
                    <a:pt x="146" y="46"/>
                  </a:lnTo>
                  <a:lnTo>
                    <a:pt x="152" y="60"/>
                  </a:lnTo>
                  <a:lnTo>
                    <a:pt x="152" y="76"/>
                  </a:lnTo>
                  <a:close/>
                </a:path>
              </a:pathLst>
            </a:custGeom>
            <a:solidFill>
              <a:srgbClr val="BFBFBF">
                <a:lumMod val="40000"/>
                <a:lumOff val="60000"/>
              </a:srgbClr>
            </a:solidFill>
            <a:ln>
              <a:noFill/>
            </a:ln>
            <a:effectLst/>
          </p:spPr>
          <p:txBody>
            <a:bodyPr wrap="square" lIns="0" tIns="0" rIns="0" bIns="0" anchor="ctr" anchorCtr="0">
              <a:normAutofit fontScale="47500" lnSpcReduction="20000"/>
            </a:bodyPr>
            <a:lstStyle>
              <a:defPPr>
                <a:defRPr lang="zh-CN"/>
              </a:defPPr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latinLnBrk="1"/>
              <a:endParaRPr kumimoji="1" lang="zh-CN" altLang="en-US" sz="4265" kern="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6" name="Freeform 81"/>
            <p:cNvSpPr/>
            <p:nvPr/>
          </p:nvSpPr>
          <p:spPr bwMode="auto">
            <a:xfrm>
              <a:off x="5797661" y="4073443"/>
              <a:ext cx="2280193" cy="190771"/>
            </a:xfrm>
            <a:custGeom>
              <a:avLst/>
              <a:gdLst>
                <a:gd name="T0" fmla="*/ 466 w 1864"/>
                <a:gd name="T1" fmla="*/ 156 h 156"/>
                <a:gd name="T2" fmla="*/ 1398 w 1864"/>
                <a:gd name="T3" fmla="*/ 156 h 156"/>
                <a:gd name="T4" fmla="*/ 1398 w 1864"/>
                <a:gd name="T5" fmla="*/ 156 h 156"/>
                <a:gd name="T6" fmla="*/ 1442 w 1864"/>
                <a:gd name="T7" fmla="*/ 154 h 156"/>
                <a:gd name="T8" fmla="*/ 1506 w 1864"/>
                <a:gd name="T9" fmla="*/ 144 h 156"/>
                <a:gd name="T10" fmla="*/ 1584 w 1864"/>
                <a:gd name="T11" fmla="*/ 130 h 156"/>
                <a:gd name="T12" fmla="*/ 1664 w 1864"/>
                <a:gd name="T13" fmla="*/ 110 h 156"/>
                <a:gd name="T14" fmla="*/ 1702 w 1864"/>
                <a:gd name="T15" fmla="*/ 100 h 156"/>
                <a:gd name="T16" fmla="*/ 1740 w 1864"/>
                <a:gd name="T17" fmla="*/ 88 h 156"/>
                <a:gd name="T18" fmla="*/ 1774 w 1864"/>
                <a:gd name="T19" fmla="*/ 76 h 156"/>
                <a:gd name="T20" fmla="*/ 1804 w 1864"/>
                <a:gd name="T21" fmla="*/ 62 h 156"/>
                <a:gd name="T22" fmla="*/ 1828 w 1864"/>
                <a:gd name="T23" fmla="*/ 48 h 156"/>
                <a:gd name="T24" fmla="*/ 1848 w 1864"/>
                <a:gd name="T25" fmla="*/ 32 h 156"/>
                <a:gd name="T26" fmla="*/ 1854 w 1864"/>
                <a:gd name="T27" fmla="*/ 24 h 156"/>
                <a:gd name="T28" fmla="*/ 1860 w 1864"/>
                <a:gd name="T29" fmla="*/ 16 h 156"/>
                <a:gd name="T30" fmla="*/ 1862 w 1864"/>
                <a:gd name="T31" fmla="*/ 8 h 156"/>
                <a:gd name="T32" fmla="*/ 1864 w 1864"/>
                <a:gd name="T33" fmla="*/ 0 h 156"/>
                <a:gd name="T34" fmla="*/ 0 w 1864"/>
                <a:gd name="T35" fmla="*/ 0 h 156"/>
                <a:gd name="T36" fmla="*/ 0 w 1864"/>
                <a:gd name="T37" fmla="*/ 0 h 156"/>
                <a:gd name="T38" fmla="*/ 0 w 1864"/>
                <a:gd name="T39" fmla="*/ 8 h 156"/>
                <a:gd name="T40" fmla="*/ 4 w 1864"/>
                <a:gd name="T41" fmla="*/ 16 h 156"/>
                <a:gd name="T42" fmla="*/ 10 w 1864"/>
                <a:gd name="T43" fmla="*/ 24 h 156"/>
                <a:gd name="T44" fmla="*/ 16 w 1864"/>
                <a:gd name="T45" fmla="*/ 32 h 156"/>
                <a:gd name="T46" fmla="*/ 36 w 1864"/>
                <a:gd name="T47" fmla="*/ 48 h 156"/>
                <a:gd name="T48" fmla="*/ 60 w 1864"/>
                <a:gd name="T49" fmla="*/ 62 h 156"/>
                <a:gd name="T50" fmla="*/ 90 w 1864"/>
                <a:gd name="T51" fmla="*/ 76 h 156"/>
                <a:gd name="T52" fmla="*/ 124 w 1864"/>
                <a:gd name="T53" fmla="*/ 88 h 156"/>
                <a:gd name="T54" fmla="*/ 162 w 1864"/>
                <a:gd name="T55" fmla="*/ 100 h 156"/>
                <a:gd name="T56" fmla="*/ 200 w 1864"/>
                <a:gd name="T57" fmla="*/ 110 h 156"/>
                <a:gd name="T58" fmla="*/ 280 w 1864"/>
                <a:gd name="T59" fmla="*/ 130 h 156"/>
                <a:gd name="T60" fmla="*/ 356 w 1864"/>
                <a:gd name="T61" fmla="*/ 144 h 156"/>
                <a:gd name="T62" fmla="*/ 422 w 1864"/>
                <a:gd name="T63" fmla="*/ 154 h 156"/>
                <a:gd name="T64" fmla="*/ 466 w 1864"/>
                <a:gd name="T65" fmla="*/ 156 h 15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864"/>
                <a:gd name="T100" fmla="*/ 0 h 156"/>
                <a:gd name="T101" fmla="*/ 1864 w 1864"/>
                <a:gd name="T102" fmla="*/ 156 h 15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864" h="156">
                  <a:moveTo>
                    <a:pt x="466" y="156"/>
                  </a:moveTo>
                  <a:lnTo>
                    <a:pt x="1398" y="156"/>
                  </a:lnTo>
                  <a:lnTo>
                    <a:pt x="1442" y="154"/>
                  </a:lnTo>
                  <a:lnTo>
                    <a:pt x="1506" y="144"/>
                  </a:lnTo>
                  <a:lnTo>
                    <a:pt x="1584" y="130"/>
                  </a:lnTo>
                  <a:lnTo>
                    <a:pt x="1664" y="110"/>
                  </a:lnTo>
                  <a:lnTo>
                    <a:pt x="1702" y="100"/>
                  </a:lnTo>
                  <a:lnTo>
                    <a:pt x="1740" y="88"/>
                  </a:lnTo>
                  <a:lnTo>
                    <a:pt x="1774" y="76"/>
                  </a:lnTo>
                  <a:lnTo>
                    <a:pt x="1804" y="62"/>
                  </a:lnTo>
                  <a:lnTo>
                    <a:pt x="1828" y="48"/>
                  </a:lnTo>
                  <a:lnTo>
                    <a:pt x="1848" y="32"/>
                  </a:lnTo>
                  <a:lnTo>
                    <a:pt x="1854" y="24"/>
                  </a:lnTo>
                  <a:lnTo>
                    <a:pt x="1860" y="16"/>
                  </a:lnTo>
                  <a:lnTo>
                    <a:pt x="1862" y="8"/>
                  </a:lnTo>
                  <a:lnTo>
                    <a:pt x="1864" y="0"/>
                  </a:lnTo>
                  <a:lnTo>
                    <a:pt x="0" y="0"/>
                  </a:lnTo>
                  <a:lnTo>
                    <a:pt x="0" y="8"/>
                  </a:lnTo>
                  <a:lnTo>
                    <a:pt x="4" y="16"/>
                  </a:lnTo>
                  <a:lnTo>
                    <a:pt x="10" y="24"/>
                  </a:lnTo>
                  <a:lnTo>
                    <a:pt x="16" y="32"/>
                  </a:lnTo>
                  <a:lnTo>
                    <a:pt x="36" y="48"/>
                  </a:lnTo>
                  <a:lnTo>
                    <a:pt x="60" y="62"/>
                  </a:lnTo>
                  <a:lnTo>
                    <a:pt x="90" y="76"/>
                  </a:lnTo>
                  <a:lnTo>
                    <a:pt x="124" y="88"/>
                  </a:lnTo>
                  <a:lnTo>
                    <a:pt x="162" y="100"/>
                  </a:lnTo>
                  <a:lnTo>
                    <a:pt x="200" y="110"/>
                  </a:lnTo>
                  <a:lnTo>
                    <a:pt x="280" y="130"/>
                  </a:lnTo>
                  <a:lnTo>
                    <a:pt x="356" y="144"/>
                  </a:lnTo>
                  <a:lnTo>
                    <a:pt x="422" y="154"/>
                  </a:lnTo>
                  <a:lnTo>
                    <a:pt x="466" y="156"/>
                  </a:lnTo>
                </a:path>
              </a:pathLst>
            </a:custGeom>
            <a:solidFill>
              <a:srgbClr val="BFBFBF">
                <a:lumMod val="40000"/>
                <a:lumOff val="60000"/>
              </a:srgbClr>
            </a:solidFill>
            <a:ln>
              <a:noFill/>
            </a:ln>
          </p:spPr>
          <p:txBody>
            <a:bodyPr wrap="square" lIns="0" tIns="0" rIns="0" bIns="0" anchor="ctr" anchorCtr="0">
              <a:normAutofit fontScale="47500" lnSpcReduction="20000"/>
            </a:bodyPr>
            <a:lstStyle>
              <a:defPPr>
                <a:defRPr lang="zh-CN"/>
              </a:defPPr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defTabSz="3852545" latinLnBrk="1">
                <a:defRPr/>
              </a:pPr>
              <a:endParaRPr kumimoji="1" lang="zh-CN" altLang="en-US" sz="4265" kern="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7" name="Freeform 82"/>
            <p:cNvSpPr/>
            <p:nvPr/>
          </p:nvSpPr>
          <p:spPr bwMode="auto">
            <a:xfrm>
              <a:off x="3781784" y="4171274"/>
              <a:ext cx="185937" cy="185881"/>
            </a:xfrm>
            <a:custGeom>
              <a:avLst/>
              <a:gdLst>
                <a:gd name="T0" fmla="*/ 152 w 152"/>
                <a:gd name="T1" fmla="*/ 76 h 152"/>
                <a:gd name="T2" fmla="*/ 152 w 152"/>
                <a:gd name="T3" fmla="*/ 76 h 152"/>
                <a:gd name="T4" fmla="*/ 150 w 152"/>
                <a:gd name="T5" fmla="*/ 92 h 152"/>
                <a:gd name="T6" fmla="*/ 146 w 152"/>
                <a:gd name="T7" fmla="*/ 106 h 152"/>
                <a:gd name="T8" fmla="*/ 138 w 152"/>
                <a:gd name="T9" fmla="*/ 118 h 152"/>
                <a:gd name="T10" fmla="*/ 130 w 152"/>
                <a:gd name="T11" fmla="*/ 130 h 152"/>
                <a:gd name="T12" fmla="*/ 118 w 152"/>
                <a:gd name="T13" fmla="*/ 140 h 152"/>
                <a:gd name="T14" fmla="*/ 106 w 152"/>
                <a:gd name="T15" fmla="*/ 146 h 152"/>
                <a:gd name="T16" fmla="*/ 90 w 152"/>
                <a:gd name="T17" fmla="*/ 152 h 152"/>
                <a:gd name="T18" fmla="*/ 76 w 152"/>
                <a:gd name="T19" fmla="*/ 152 h 152"/>
                <a:gd name="T20" fmla="*/ 76 w 152"/>
                <a:gd name="T21" fmla="*/ 152 h 152"/>
                <a:gd name="T22" fmla="*/ 60 w 152"/>
                <a:gd name="T23" fmla="*/ 152 h 152"/>
                <a:gd name="T24" fmla="*/ 46 w 152"/>
                <a:gd name="T25" fmla="*/ 146 h 152"/>
                <a:gd name="T26" fmla="*/ 32 w 152"/>
                <a:gd name="T27" fmla="*/ 140 h 152"/>
                <a:gd name="T28" fmla="*/ 22 w 152"/>
                <a:gd name="T29" fmla="*/ 130 h 152"/>
                <a:gd name="T30" fmla="*/ 12 w 152"/>
                <a:gd name="T31" fmla="*/ 118 h 152"/>
                <a:gd name="T32" fmla="*/ 6 w 152"/>
                <a:gd name="T33" fmla="*/ 106 h 152"/>
                <a:gd name="T34" fmla="*/ 0 w 152"/>
                <a:gd name="T35" fmla="*/ 92 h 152"/>
                <a:gd name="T36" fmla="*/ 0 w 152"/>
                <a:gd name="T37" fmla="*/ 76 h 152"/>
                <a:gd name="T38" fmla="*/ 0 w 152"/>
                <a:gd name="T39" fmla="*/ 76 h 152"/>
                <a:gd name="T40" fmla="*/ 0 w 152"/>
                <a:gd name="T41" fmla="*/ 60 h 152"/>
                <a:gd name="T42" fmla="*/ 6 w 152"/>
                <a:gd name="T43" fmla="*/ 46 h 152"/>
                <a:gd name="T44" fmla="*/ 12 w 152"/>
                <a:gd name="T45" fmla="*/ 34 h 152"/>
                <a:gd name="T46" fmla="*/ 22 w 152"/>
                <a:gd name="T47" fmla="*/ 22 h 152"/>
                <a:gd name="T48" fmla="*/ 32 w 152"/>
                <a:gd name="T49" fmla="*/ 14 h 152"/>
                <a:gd name="T50" fmla="*/ 46 w 152"/>
                <a:gd name="T51" fmla="*/ 6 h 152"/>
                <a:gd name="T52" fmla="*/ 60 w 152"/>
                <a:gd name="T53" fmla="*/ 2 h 152"/>
                <a:gd name="T54" fmla="*/ 76 w 152"/>
                <a:gd name="T55" fmla="*/ 0 h 152"/>
                <a:gd name="T56" fmla="*/ 76 w 152"/>
                <a:gd name="T57" fmla="*/ 0 h 152"/>
                <a:gd name="T58" fmla="*/ 90 w 152"/>
                <a:gd name="T59" fmla="*/ 2 h 152"/>
                <a:gd name="T60" fmla="*/ 106 w 152"/>
                <a:gd name="T61" fmla="*/ 6 h 152"/>
                <a:gd name="T62" fmla="*/ 118 w 152"/>
                <a:gd name="T63" fmla="*/ 14 h 152"/>
                <a:gd name="T64" fmla="*/ 130 w 152"/>
                <a:gd name="T65" fmla="*/ 22 h 152"/>
                <a:gd name="T66" fmla="*/ 138 w 152"/>
                <a:gd name="T67" fmla="*/ 34 h 152"/>
                <a:gd name="T68" fmla="*/ 146 w 152"/>
                <a:gd name="T69" fmla="*/ 46 h 152"/>
                <a:gd name="T70" fmla="*/ 150 w 152"/>
                <a:gd name="T71" fmla="*/ 60 h 152"/>
                <a:gd name="T72" fmla="*/ 152 w 152"/>
                <a:gd name="T73" fmla="*/ 76 h 152"/>
                <a:gd name="T74" fmla="*/ 152 w 152"/>
                <a:gd name="T75" fmla="*/ 76 h 15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152" h="152">
                  <a:moveTo>
                    <a:pt x="152" y="76"/>
                  </a:moveTo>
                  <a:lnTo>
                    <a:pt x="152" y="76"/>
                  </a:lnTo>
                  <a:lnTo>
                    <a:pt x="150" y="92"/>
                  </a:lnTo>
                  <a:lnTo>
                    <a:pt x="146" y="106"/>
                  </a:lnTo>
                  <a:lnTo>
                    <a:pt x="138" y="118"/>
                  </a:lnTo>
                  <a:lnTo>
                    <a:pt x="130" y="130"/>
                  </a:lnTo>
                  <a:lnTo>
                    <a:pt x="118" y="140"/>
                  </a:lnTo>
                  <a:lnTo>
                    <a:pt x="106" y="146"/>
                  </a:lnTo>
                  <a:lnTo>
                    <a:pt x="90" y="152"/>
                  </a:lnTo>
                  <a:lnTo>
                    <a:pt x="76" y="152"/>
                  </a:lnTo>
                  <a:lnTo>
                    <a:pt x="60" y="152"/>
                  </a:lnTo>
                  <a:lnTo>
                    <a:pt x="46" y="146"/>
                  </a:lnTo>
                  <a:lnTo>
                    <a:pt x="32" y="140"/>
                  </a:lnTo>
                  <a:lnTo>
                    <a:pt x="22" y="130"/>
                  </a:lnTo>
                  <a:lnTo>
                    <a:pt x="12" y="118"/>
                  </a:lnTo>
                  <a:lnTo>
                    <a:pt x="6" y="106"/>
                  </a:lnTo>
                  <a:lnTo>
                    <a:pt x="0" y="92"/>
                  </a:lnTo>
                  <a:lnTo>
                    <a:pt x="0" y="76"/>
                  </a:lnTo>
                  <a:lnTo>
                    <a:pt x="0" y="60"/>
                  </a:lnTo>
                  <a:lnTo>
                    <a:pt x="6" y="46"/>
                  </a:lnTo>
                  <a:lnTo>
                    <a:pt x="12" y="34"/>
                  </a:lnTo>
                  <a:lnTo>
                    <a:pt x="22" y="22"/>
                  </a:lnTo>
                  <a:lnTo>
                    <a:pt x="32" y="14"/>
                  </a:lnTo>
                  <a:lnTo>
                    <a:pt x="46" y="6"/>
                  </a:lnTo>
                  <a:lnTo>
                    <a:pt x="60" y="2"/>
                  </a:lnTo>
                  <a:lnTo>
                    <a:pt x="76" y="0"/>
                  </a:lnTo>
                  <a:lnTo>
                    <a:pt x="90" y="2"/>
                  </a:lnTo>
                  <a:lnTo>
                    <a:pt x="106" y="6"/>
                  </a:lnTo>
                  <a:lnTo>
                    <a:pt x="118" y="14"/>
                  </a:lnTo>
                  <a:lnTo>
                    <a:pt x="130" y="22"/>
                  </a:lnTo>
                  <a:lnTo>
                    <a:pt x="138" y="34"/>
                  </a:lnTo>
                  <a:lnTo>
                    <a:pt x="146" y="46"/>
                  </a:lnTo>
                  <a:lnTo>
                    <a:pt x="150" y="60"/>
                  </a:lnTo>
                  <a:lnTo>
                    <a:pt x="152" y="76"/>
                  </a:lnTo>
                  <a:close/>
                </a:path>
              </a:pathLst>
            </a:custGeom>
            <a:solidFill>
              <a:srgbClr val="BFBFBF">
                <a:lumMod val="40000"/>
                <a:lumOff val="60000"/>
              </a:srgbClr>
            </a:solidFill>
            <a:ln>
              <a:noFill/>
            </a:ln>
            <a:effectLst/>
          </p:spPr>
          <p:txBody>
            <a:bodyPr wrap="square" lIns="0" tIns="0" rIns="0" bIns="0" anchor="ctr" anchorCtr="0">
              <a:normAutofit fontScale="47500" lnSpcReduction="20000"/>
            </a:bodyPr>
            <a:lstStyle>
              <a:defPPr>
                <a:defRPr lang="zh-CN"/>
              </a:defPPr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defTabSz="3852545" latinLnBrk="1">
                <a:defRPr/>
              </a:pPr>
              <a:endParaRPr kumimoji="1" lang="zh-CN" altLang="en-US" sz="4265" kern="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8" name="Freeform 84"/>
            <p:cNvSpPr/>
            <p:nvPr/>
          </p:nvSpPr>
          <p:spPr bwMode="auto">
            <a:xfrm>
              <a:off x="2734656" y="4075888"/>
              <a:ext cx="2280193" cy="190771"/>
            </a:xfrm>
            <a:custGeom>
              <a:avLst/>
              <a:gdLst>
                <a:gd name="T0" fmla="*/ 466 w 1864"/>
                <a:gd name="T1" fmla="*/ 156 h 156"/>
                <a:gd name="T2" fmla="*/ 1398 w 1864"/>
                <a:gd name="T3" fmla="*/ 156 h 156"/>
                <a:gd name="T4" fmla="*/ 1398 w 1864"/>
                <a:gd name="T5" fmla="*/ 156 h 156"/>
                <a:gd name="T6" fmla="*/ 1444 w 1864"/>
                <a:gd name="T7" fmla="*/ 154 h 156"/>
                <a:gd name="T8" fmla="*/ 1508 w 1864"/>
                <a:gd name="T9" fmla="*/ 144 h 156"/>
                <a:gd name="T10" fmla="*/ 1584 w 1864"/>
                <a:gd name="T11" fmla="*/ 130 h 156"/>
                <a:gd name="T12" fmla="*/ 1664 w 1864"/>
                <a:gd name="T13" fmla="*/ 110 h 156"/>
                <a:gd name="T14" fmla="*/ 1704 w 1864"/>
                <a:gd name="T15" fmla="*/ 100 h 156"/>
                <a:gd name="T16" fmla="*/ 1740 w 1864"/>
                <a:gd name="T17" fmla="*/ 88 h 156"/>
                <a:gd name="T18" fmla="*/ 1774 w 1864"/>
                <a:gd name="T19" fmla="*/ 76 h 156"/>
                <a:gd name="T20" fmla="*/ 1804 w 1864"/>
                <a:gd name="T21" fmla="*/ 62 h 156"/>
                <a:gd name="T22" fmla="*/ 1830 w 1864"/>
                <a:gd name="T23" fmla="*/ 48 h 156"/>
                <a:gd name="T24" fmla="*/ 1848 w 1864"/>
                <a:gd name="T25" fmla="*/ 32 h 156"/>
                <a:gd name="T26" fmla="*/ 1856 w 1864"/>
                <a:gd name="T27" fmla="*/ 24 h 156"/>
                <a:gd name="T28" fmla="*/ 1860 w 1864"/>
                <a:gd name="T29" fmla="*/ 16 h 156"/>
                <a:gd name="T30" fmla="*/ 1864 w 1864"/>
                <a:gd name="T31" fmla="*/ 8 h 156"/>
                <a:gd name="T32" fmla="*/ 1864 w 1864"/>
                <a:gd name="T33" fmla="*/ 0 h 156"/>
                <a:gd name="T34" fmla="*/ 0 w 1864"/>
                <a:gd name="T35" fmla="*/ 0 h 156"/>
                <a:gd name="T36" fmla="*/ 0 w 1864"/>
                <a:gd name="T37" fmla="*/ 0 h 156"/>
                <a:gd name="T38" fmla="*/ 2 w 1864"/>
                <a:gd name="T39" fmla="*/ 8 h 156"/>
                <a:gd name="T40" fmla="*/ 4 w 1864"/>
                <a:gd name="T41" fmla="*/ 16 h 156"/>
                <a:gd name="T42" fmla="*/ 10 w 1864"/>
                <a:gd name="T43" fmla="*/ 24 h 156"/>
                <a:gd name="T44" fmla="*/ 18 w 1864"/>
                <a:gd name="T45" fmla="*/ 32 h 156"/>
                <a:gd name="T46" fmla="*/ 36 w 1864"/>
                <a:gd name="T47" fmla="*/ 48 h 156"/>
                <a:gd name="T48" fmla="*/ 62 w 1864"/>
                <a:gd name="T49" fmla="*/ 62 h 156"/>
                <a:gd name="T50" fmla="*/ 92 w 1864"/>
                <a:gd name="T51" fmla="*/ 76 h 156"/>
                <a:gd name="T52" fmla="*/ 126 w 1864"/>
                <a:gd name="T53" fmla="*/ 88 h 156"/>
                <a:gd name="T54" fmla="*/ 162 w 1864"/>
                <a:gd name="T55" fmla="*/ 100 h 156"/>
                <a:gd name="T56" fmla="*/ 202 w 1864"/>
                <a:gd name="T57" fmla="*/ 110 h 156"/>
                <a:gd name="T58" fmla="*/ 282 w 1864"/>
                <a:gd name="T59" fmla="*/ 130 h 156"/>
                <a:gd name="T60" fmla="*/ 358 w 1864"/>
                <a:gd name="T61" fmla="*/ 144 h 156"/>
                <a:gd name="T62" fmla="*/ 422 w 1864"/>
                <a:gd name="T63" fmla="*/ 154 h 156"/>
                <a:gd name="T64" fmla="*/ 466 w 1864"/>
                <a:gd name="T65" fmla="*/ 156 h 15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1864" h="156">
                  <a:moveTo>
                    <a:pt x="466" y="156"/>
                  </a:moveTo>
                  <a:lnTo>
                    <a:pt x="1398" y="156"/>
                  </a:lnTo>
                  <a:lnTo>
                    <a:pt x="1444" y="154"/>
                  </a:lnTo>
                  <a:lnTo>
                    <a:pt x="1508" y="144"/>
                  </a:lnTo>
                  <a:lnTo>
                    <a:pt x="1584" y="130"/>
                  </a:lnTo>
                  <a:lnTo>
                    <a:pt x="1664" y="110"/>
                  </a:lnTo>
                  <a:lnTo>
                    <a:pt x="1704" y="100"/>
                  </a:lnTo>
                  <a:lnTo>
                    <a:pt x="1740" y="88"/>
                  </a:lnTo>
                  <a:lnTo>
                    <a:pt x="1774" y="76"/>
                  </a:lnTo>
                  <a:lnTo>
                    <a:pt x="1804" y="62"/>
                  </a:lnTo>
                  <a:lnTo>
                    <a:pt x="1830" y="48"/>
                  </a:lnTo>
                  <a:lnTo>
                    <a:pt x="1848" y="32"/>
                  </a:lnTo>
                  <a:lnTo>
                    <a:pt x="1856" y="24"/>
                  </a:lnTo>
                  <a:lnTo>
                    <a:pt x="1860" y="16"/>
                  </a:lnTo>
                  <a:lnTo>
                    <a:pt x="1864" y="8"/>
                  </a:lnTo>
                  <a:lnTo>
                    <a:pt x="1864" y="0"/>
                  </a:lnTo>
                  <a:lnTo>
                    <a:pt x="0" y="0"/>
                  </a:lnTo>
                  <a:lnTo>
                    <a:pt x="2" y="8"/>
                  </a:lnTo>
                  <a:lnTo>
                    <a:pt x="4" y="16"/>
                  </a:lnTo>
                  <a:lnTo>
                    <a:pt x="10" y="24"/>
                  </a:lnTo>
                  <a:lnTo>
                    <a:pt x="18" y="32"/>
                  </a:lnTo>
                  <a:lnTo>
                    <a:pt x="36" y="48"/>
                  </a:lnTo>
                  <a:lnTo>
                    <a:pt x="62" y="62"/>
                  </a:lnTo>
                  <a:lnTo>
                    <a:pt x="92" y="76"/>
                  </a:lnTo>
                  <a:lnTo>
                    <a:pt x="126" y="88"/>
                  </a:lnTo>
                  <a:lnTo>
                    <a:pt x="162" y="100"/>
                  </a:lnTo>
                  <a:lnTo>
                    <a:pt x="202" y="110"/>
                  </a:lnTo>
                  <a:lnTo>
                    <a:pt x="282" y="130"/>
                  </a:lnTo>
                  <a:lnTo>
                    <a:pt x="358" y="144"/>
                  </a:lnTo>
                  <a:lnTo>
                    <a:pt x="422" y="154"/>
                  </a:lnTo>
                  <a:lnTo>
                    <a:pt x="466" y="156"/>
                  </a:lnTo>
                </a:path>
              </a:pathLst>
            </a:custGeom>
            <a:solidFill>
              <a:srgbClr val="BFBFBF">
                <a:lumMod val="40000"/>
                <a:lumOff val="60000"/>
              </a:srgbClr>
            </a:solidFill>
            <a:ln>
              <a:noFill/>
            </a:ln>
            <a:effectLst/>
          </p:spPr>
          <p:txBody>
            <a:bodyPr wrap="square" lIns="0" tIns="0" rIns="0" bIns="0" anchor="ctr" anchorCtr="0">
              <a:normAutofit fontScale="47500" lnSpcReduction="20000"/>
            </a:bodyPr>
            <a:lstStyle>
              <a:defPPr>
                <a:defRPr lang="zh-CN"/>
              </a:defPPr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defTabSz="3852545" latinLnBrk="1">
                <a:defRPr/>
              </a:pPr>
              <a:endParaRPr kumimoji="1" lang="zh-CN" altLang="en-US" sz="4265" kern="0" dirty="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9" name="Oval 98"/>
            <p:cNvSpPr>
              <a:spLocks noChangeArrowheads="1"/>
            </p:cNvSpPr>
            <p:nvPr/>
          </p:nvSpPr>
          <p:spPr bwMode="auto">
            <a:xfrm>
              <a:off x="6301014" y="2791711"/>
              <a:ext cx="1263701" cy="1263305"/>
            </a:xfrm>
            <a:prstGeom prst="ellipse">
              <a:avLst/>
            </a:prstGeom>
            <a:solidFill>
              <a:srgbClr val="2AC3B5"/>
            </a:solidFill>
            <a:ln>
              <a:noFill/>
            </a:ln>
            <a:effectLst/>
          </p:spPr>
          <p:txBody>
            <a:bodyPr wrap="square" lIns="0" tIns="0" rIns="0" bIns="0" anchor="ctr" anchorCtr="0">
              <a:normAutofit/>
            </a:bodyPr>
            <a:lstStyle>
              <a:lvl1pPr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1pPr>
              <a:lvl2pPr marL="742950" indent="-28575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2pPr>
              <a:lvl3pPr marL="1143000" indent="-22860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3pPr>
              <a:lvl4pPr marL="1600200" indent="-22860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4pPr>
              <a:lvl5pPr marL="2057400" indent="-22860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5pPr>
              <a:lvl6pPr marL="25146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6pPr>
              <a:lvl7pPr marL="29718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7pPr>
              <a:lvl8pPr marL="34290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8pPr>
              <a:lvl9pPr marL="38862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9pPr>
            </a:lstStyle>
            <a:p>
              <a:pPr algn="ctr" defTabSz="3852545" eaLnBrk="1" latinLnBrk="1" hangingPunct="1">
                <a:defRPr/>
              </a:pPr>
              <a:endParaRPr lang="ko-KR" altLang="en-US" sz="4265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Oval 99"/>
            <p:cNvSpPr>
              <a:spLocks noChangeArrowheads="1"/>
            </p:cNvSpPr>
            <p:nvPr/>
          </p:nvSpPr>
          <p:spPr bwMode="auto">
            <a:xfrm>
              <a:off x="6350798" y="2857133"/>
              <a:ext cx="1148474" cy="1148114"/>
            </a:xfrm>
            <a:prstGeom prst="ellipse">
              <a:avLst/>
            </a:prstGeom>
            <a:solidFill>
              <a:srgbClr val="FFFFFF">
                <a:alpha val="29000"/>
              </a:srgbClr>
            </a:solidFill>
            <a:ln w="12700" algn="ctr">
              <a:noFill/>
              <a:round/>
            </a:ln>
            <a:effectLst/>
          </p:spPr>
          <p:txBody>
            <a:bodyPr wrap="square" lIns="50625" tIns="26325" rIns="50625" bIns="26325" anchor="ctr" anchorCtr="0">
              <a:normAutofit/>
            </a:bodyPr>
            <a:lstStyle>
              <a:lvl1pPr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1pPr>
              <a:lvl2pPr marL="742950" indent="-28575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2pPr>
              <a:lvl3pPr marL="1143000" indent="-22860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3pPr>
              <a:lvl4pPr marL="1600200" indent="-22860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4pPr>
              <a:lvl5pPr marL="2057400" indent="-22860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5pPr>
              <a:lvl6pPr marL="25146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6pPr>
              <a:lvl7pPr marL="29718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7pPr>
              <a:lvl8pPr marL="34290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8pPr>
              <a:lvl9pPr marL="38862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9pPr>
            </a:lstStyle>
            <a:p>
              <a:pPr lvl="0" algn="ctr" eaLnBrk="1" latinLnBrk="1" hangingPunct="1">
                <a:defRPr/>
              </a:pPr>
              <a:r>
                <a:rPr lang="zh-CN" altLang="en-US" b="1" kern="0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交互式命令</a:t>
              </a:r>
              <a:endParaRPr lang="ko-KR" altLang="en-US" b="1" kern="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Oval 92"/>
            <p:cNvSpPr>
              <a:spLocks noChangeArrowheads="1"/>
            </p:cNvSpPr>
            <p:nvPr/>
          </p:nvSpPr>
          <p:spPr bwMode="auto">
            <a:xfrm>
              <a:off x="3220246" y="2791708"/>
              <a:ext cx="1263701" cy="1263305"/>
            </a:xfrm>
            <a:prstGeom prst="ellipse">
              <a:avLst/>
            </a:prstGeom>
            <a:solidFill>
              <a:srgbClr val="608CE1"/>
            </a:solidFill>
            <a:ln>
              <a:noFill/>
            </a:ln>
            <a:effectLst/>
          </p:spPr>
          <p:txBody>
            <a:bodyPr wrap="square" lIns="0" tIns="0" rIns="0" bIns="0" anchor="ctr" anchorCtr="0">
              <a:normAutofit/>
            </a:bodyPr>
            <a:lstStyle>
              <a:lvl1pPr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1pPr>
              <a:lvl2pPr marL="742950" indent="-28575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2pPr>
              <a:lvl3pPr marL="1143000" indent="-22860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3pPr>
              <a:lvl4pPr marL="1600200" indent="-22860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4pPr>
              <a:lvl5pPr marL="2057400" indent="-22860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5pPr>
              <a:lvl6pPr marL="25146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6pPr>
              <a:lvl7pPr marL="29718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7pPr>
              <a:lvl8pPr marL="34290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8pPr>
              <a:lvl9pPr marL="38862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9pPr>
            </a:lstStyle>
            <a:p>
              <a:pPr algn="ctr" defTabSz="3852545" eaLnBrk="1" latinLnBrk="1" hangingPunct="1">
                <a:defRPr/>
              </a:pPr>
              <a:endParaRPr lang="ko-KR" altLang="en-US" sz="4265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Oval 93"/>
            <p:cNvSpPr>
              <a:spLocks noChangeArrowheads="1"/>
            </p:cNvSpPr>
            <p:nvPr/>
          </p:nvSpPr>
          <p:spPr bwMode="auto">
            <a:xfrm>
              <a:off x="3277860" y="2845351"/>
              <a:ext cx="1148474" cy="1148114"/>
            </a:xfrm>
            <a:prstGeom prst="ellipse">
              <a:avLst/>
            </a:prstGeom>
            <a:solidFill>
              <a:srgbClr val="FFFFFF">
                <a:alpha val="29000"/>
              </a:srgbClr>
            </a:solidFill>
            <a:ln w="12700" algn="ctr">
              <a:noFill/>
              <a:round/>
            </a:ln>
            <a:effectLst/>
          </p:spPr>
          <p:txBody>
            <a:bodyPr wrap="square" lIns="50625" tIns="26325" rIns="50625" bIns="26325" anchor="ctr" anchorCtr="0">
              <a:normAutofit/>
            </a:bodyPr>
            <a:lstStyle>
              <a:lvl1pPr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1pPr>
              <a:lvl2pPr marL="742950" indent="-28575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2pPr>
              <a:lvl3pPr marL="1143000" indent="-22860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3pPr>
              <a:lvl4pPr marL="1600200" indent="-22860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4pPr>
              <a:lvl5pPr marL="2057400" indent="-22860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5pPr>
              <a:lvl6pPr marL="25146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6pPr>
              <a:lvl7pPr marL="29718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7pPr>
              <a:lvl8pPr marL="34290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8pPr>
              <a:lvl9pPr marL="38862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9pPr>
            </a:lstStyle>
            <a:p>
              <a:pPr lvl="0" algn="ctr" eaLnBrk="1" latinLnBrk="1" hangingPunct="1">
                <a:defRPr/>
              </a:pPr>
              <a:r>
                <a:rPr lang="zh-CN" altLang="en-US" b="1" kern="0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命令</a:t>
              </a:r>
              <a:endParaRPr lang="en-US" altLang="zh-CN" b="1" kern="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lvl="0" algn="ctr" eaLnBrk="1" latinLnBrk="1" hangingPunct="1">
                <a:defRPr/>
              </a:pPr>
              <a:r>
                <a:rPr lang="zh-CN" altLang="en-US" b="1" kern="0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选项</a:t>
              </a:r>
              <a:endParaRPr lang="ko-KR" altLang="en-US" b="1" kern="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3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2.1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任务：认识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Beeline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 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命令选项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35"/>
          <p:cNvSpPr txBox="1">
            <a:spLocks noChangeArrowheads="1"/>
          </p:cNvSpPr>
          <p:nvPr/>
        </p:nvSpPr>
        <p:spPr bwMode="auto">
          <a:xfrm>
            <a:off x="910630" y="1773610"/>
            <a:ext cx="10556700" cy="992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indent="0" algn="just">
              <a:lnSpc>
                <a:spcPct val="150000"/>
              </a:lnSpc>
              <a:buNone/>
            </a:pP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命令选项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在执行脚本文件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beeline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启动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Beeline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时使用，用于指定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连接地址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认证方式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初始化参数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等信息，常用命令选项如表。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2.1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任务：认识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Beeline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1143690" y="3141762"/>
          <a:ext cx="9848061" cy="31578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11156"/>
                <a:gridCol w="1656184"/>
                <a:gridCol w="6480721"/>
              </a:tblGrid>
              <a:tr h="72008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b="1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命令选项</a:t>
                      </a:r>
                      <a:endParaRPr lang="zh-CN" altLang="en-US" sz="1800" b="1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b="1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语法格式</a:t>
                      </a:r>
                      <a:endParaRPr lang="zh-CN" altLang="en-US" sz="1800" b="1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b="1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描述</a:t>
                      </a:r>
                      <a:endParaRPr lang="zh-CN" altLang="en-US" sz="1800" b="1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</a:tr>
              <a:tr h="60133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-u</a:t>
                      </a:r>
                      <a:endParaRPr lang="en-US" sz="180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-u url</a:t>
                      </a:r>
                      <a:endParaRPr lang="en-US" sz="180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用于指定连接</a:t>
                      </a:r>
                      <a:r>
                        <a:rPr lang="en-US" sz="18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HiveServer2</a:t>
                      </a:r>
                      <a:r>
                        <a:rPr lang="zh-CN" altLang="en-US" sz="18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的</a:t>
                      </a:r>
                      <a:r>
                        <a:rPr lang="en-US" sz="18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JDBC</a:t>
                      </a:r>
                      <a:r>
                        <a:rPr lang="zh-CN" altLang="en-US" sz="18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连接地址</a:t>
                      </a:r>
                      <a:endParaRPr lang="zh-CN" altLang="en-US" sz="180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</a:tr>
              <a:tr h="183646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-n</a:t>
                      </a:r>
                      <a:endParaRPr lang="en-US" sz="180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-n user</a:t>
                      </a:r>
                      <a:endParaRPr lang="en-US" sz="180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用于指定连接</a:t>
                      </a:r>
                      <a:r>
                        <a:rPr lang="en-US" altLang="zh-CN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HiveServer2</a:t>
                      </a:r>
                      <a:r>
                        <a:rPr lang="zh-CN" altLang="en-US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时的认证用户。在未启用安全认证机制时，可填写任意用户名，但建议填写具备</a:t>
                      </a:r>
                      <a:r>
                        <a:rPr lang="en-US" altLang="zh-CN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HDFS</a:t>
                      </a:r>
                      <a:r>
                        <a:rPr lang="zh-CN" altLang="en-US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访问权限的有效用户，以保障查询任务在执行过程中拥有对底层数据的读写能力。若未指定认证用户，则默认使用用户</a:t>
                      </a:r>
                      <a:r>
                        <a:rPr lang="en-US" altLang="zh-CN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anonymous</a:t>
                      </a:r>
                      <a:r>
                        <a:rPr lang="zh-CN" altLang="en-US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。</a:t>
                      </a:r>
                      <a:endParaRPr lang="zh-CN" altLang="en-US" sz="180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 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命令选项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2.1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任务：认识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Beeline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982637" y="2061642"/>
          <a:ext cx="10297145" cy="415751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84177"/>
                <a:gridCol w="3168352"/>
                <a:gridCol w="5544616"/>
              </a:tblGrid>
              <a:tr h="73670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b="1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charset="0"/>
                        </a:rPr>
                        <a:t>命令选项</a:t>
                      </a:r>
                      <a:endParaRPr lang="en-US" sz="1800" b="1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b="1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charset="0"/>
                        </a:rPr>
                        <a:t>语法格式</a:t>
                      </a:r>
                      <a:endParaRPr lang="en-US" sz="1800" b="1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1800" b="1" dirty="0">
                          <a:solidFill>
                            <a:srgbClr val="595959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描述</a:t>
                      </a:r>
                      <a:endParaRPr lang="zh-CN" altLang="en-US" sz="1800" b="1" dirty="0">
                        <a:solidFill>
                          <a:srgbClr val="595959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</a:tr>
              <a:tr h="27749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-p</a:t>
                      </a:r>
                      <a:endParaRPr lang="en-US" sz="180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-p </a:t>
                      </a:r>
                      <a:r>
                        <a:rPr lang="en-US" sz="1800" kern="100" dirty="0" err="1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pwd</a:t>
                      </a:r>
                      <a:endParaRPr lang="en-US" sz="180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zh-CN" altLang="en-US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用于指定认证用户对应的密码。在未启用安全认证机制时，认证用户的密码为空</a:t>
                      </a:r>
                      <a:endParaRPr lang="zh-CN" altLang="en-US" sz="1800" dirty="0">
                        <a:solidFill>
                          <a:srgbClr val="595959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</a:tr>
              <a:tr h="27749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-c</a:t>
                      </a:r>
                      <a:endParaRPr lang="en-US" sz="180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-c name</a:t>
                      </a:r>
                      <a:endParaRPr lang="en-US" sz="180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用于通过名称为</a:t>
                      </a:r>
                      <a:r>
                        <a:rPr lang="en-US" altLang="zh-CN" sz="18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beeline-site.xml</a:t>
                      </a:r>
                      <a:r>
                        <a:rPr lang="zh-CN" altLang="en-US" sz="18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的配置文件加载预定义的</a:t>
                      </a:r>
                      <a:r>
                        <a:rPr lang="en-US" altLang="zh-CN" sz="18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JDBC</a:t>
                      </a:r>
                      <a:r>
                        <a:rPr lang="zh-CN" altLang="en-US" sz="18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连接地址</a:t>
                      </a:r>
                      <a:endParaRPr lang="zh-CN" altLang="en-US" sz="180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</a:tr>
              <a:tr h="27749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--hiveconf</a:t>
                      </a:r>
                      <a:endParaRPr lang="en-US" sz="180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--</a:t>
                      </a:r>
                      <a:r>
                        <a:rPr lang="en-US" sz="1800" kern="100" dirty="0" err="1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hiveconf</a:t>
                      </a:r>
                      <a:r>
                        <a:rPr lang="en-US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property=value</a:t>
                      </a:r>
                      <a:endParaRPr lang="en-US" sz="180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用于在当前会话中动态设置</a:t>
                      </a:r>
                      <a:r>
                        <a:rPr lang="en-US" altLang="zh-CN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Hive</a:t>
                      </a:r>
                      <a:r>
                        <a:rPr lang="zh-CN" altLang="en-US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配置参数，以覆盖配置文件</a:t>
                      </a:r>
                      <a:r>
                        <a:rPr lang="en-US" altLang="zh-CN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hive-site.xml</a:t>
                      </a:r>
                      <a:r>
                        <a:rPr lang="zh-CN" altLang="en-US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中同名的配置参数，适用于临时调整配置，无需修改配置文件本身。动态设置的作用范围仅限于当前客户端会话，在会话断开后自动失效</a:t>
                      </a:r>
                      <a:endParaRPr lang="zh-CN" altLang="en-US" sz="180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 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命令选项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2.1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任务：认识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Beeline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1011116" y="2126234"/>
          <a:ext cx="10052642" cy="392450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54493"/>
                <a:gridCol w="2525541"/>
                <a:gridCol w="5472608"/>
              </a:tblGrid>
              <a:tr h="72749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b="1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charset="0"/>
                        </a:rPr>
                        <a:t>命令选项</a:t>
                      </a:r>
                      <a:endParaRPr lang="en-US" sz="1800" b="1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b="1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charset="0"/>
                        </a:rPr>
                        <a:t>语法格式</a:t>
                      </a:r>
                      <a:endParaRPr lang="en-US" sz="1800" b="1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b="1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charset="0"/>
                        </a:rPr>
                        <a:t>描述</a:t>
                      </a:r>
                      <a:endParaRPr lang="zh-CN" altLang="en-US" sz="1800" b="1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</a:tr>
              <a:tr h="91995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-e </a:t>
                      </a:r>
                      <a:endParaRPr lang="en-US" sz="180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-e query</a:t>
                      </a:r>
                      <a:endParaRPr lang="en-US" sz="180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用于在启动</a:t>
                      </a:r>
                      <a:r>
                        <a:rPr lang="en-US" altLang="zh-CN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Beeline</a:t>
                      </a:r>
                      <a:r>
                        <a:rPr lang="zh-CN" altLang="en-US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时执行指定的单条</a:t>
                      </a:r>
                      <a:r>
                        <a:rPr lang="en-US" altLang="zh-CN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HiveQL</a:t>
                      </a:r>
                      <a:r>
                        <a:rPr lang="zh-CN" altLang="en-US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语句。执行完成后，</a:t>
                      </a:r>
                      <a:r>
                        <a:rPr lang="en-US" altLang="zh-CN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Beeline</a:t>
                      </a:r>
                      <a:r>
                        <a:rPr lang="zh-CN" altLang="en-US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自动退出，不进入交互界面</a:t>
                      </a:r>
                      <a:endParaRPr lang="zh-CN" altLang="en-US" sz="180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</a:tr>
              <a:tr h="135709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-f</a:t>
                      </a:r>
                      <a:endParaRPr lang="en-US" sz="180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-f file_path</a:t>
                      </a:r>
                      <a:endParaRPr lang="en-US" sz="180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用于在启动</a:t>
                      </a:r>
                      <a:r>
                        <a:rPr lang="en-US" altLang="zh-CN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Beeline</a:t>
                      </a:r>
                      <a:r>
                        <a:rPr lang="zh-CN" altLang="en-US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时执行指定</a:t>
                      </a:r>
                      <a:r>
                        <a:rPr lang="en-US" altLang="zh-CN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Hive</a:t>
                      </a:r>
                      <a:r>
                        <a:rPr lang="zh-CN" altLang="en-US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脚本文件中的所有</a:t>
                      </a:r>
                      <a:r>
                        <a:rPr lang="en-US" altLang="zh-CN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HiveQL</a:t>
                      </a:r>
                      <a:r>
                        <a:rPr lang="zh-CN" altLang="en-US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语句。执行完成后，</a:t>
                      </a:r>
                      <a:r>
                        <a:rPr lang="en-US" altLang="zh-CN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Beeline</a:t>
                      </a:r>
                      <a:r>
                        <a:rPr lang="zh-CN" altLang="en-US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自动退出，不进入交互界面。</a:t>
                      </a:r>
                      <a:r>
                        <a:rPr lang="en-US" altLang="zh-CN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Hive</a:t>
                      </a:r>
                      <a:r>
                        <a:rPr lang="zh-CN" altLang="en-US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脚本文件的扩展名通常为</a:t>
                      </a:r>
                      <a:r>
                        <a:rPr lang="en-US" altLang="zh-CN" sz="1800" kern="100" dirty="0" err="1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hql</a:t>
                      </a:r>
                      <a:endParaRPr lang="zh-CN" altLang="en-US" sz="180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</a:tr>
              <a:tr h="91995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-w</a:t>
                      </a:r>
                      <a:endParaRPr lang="en-US" sz="180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-w file_path</a:t>
                      </a:r>
                      <a:endParaRPr lang="en-US" sz="180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用于从指定文件中读取认证用户的密码，避免使用</a:t>
                      </a:r>
                      <a:r>
                        <a:rPr lang="en-US" altLang="zh-CN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-p</a:t>
                      </a:r>
                      <a:r>
                        <a:rPr lang="zh-CN" altLang="en-US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输入密码时暴露明文密码</a:t>
                      </a:r>
                      <a:endParaRPr lang="zh-CN" altLang="en-US" sz="180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 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命令选项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2.1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任务：认识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Beeline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1011116" y="2068198"/>
          <a:ext cx="10124650" cy="45813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69210"/>
                <a:gridCol w="3086888"/>
                <a:gridCol w="4968552"/>
              </a:tblGrid>
              <a:tr h="79208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b="1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charset="0"/>
                        </a:rPr>
                        <a:t>命令选项</a:t>
                      </a:r>
                      <a:endParaRPr lang="en-US" sz="1800" b="1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b="1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charset="0"/>
                        </a:rPr>
                        <a:t>语法格式</a:t>
                      </a:r>
                      <a:endParaRPr lang="en-US" sz="1800" b="1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zh-CN" altLang="en-US" sz="1800" b="1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charset="0"/>
                        </a:rPr>
                        <a:t>描述</a:t>
                      </a:r>
                      <a:endParaRPr lang="zh-CN" altLang="en-US" sz="1800" b="1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</a:tr>
              <a:tr h="209541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--</a:t>
                      </a:r>
                      <a:r>
                        <a:rPr lang="en-US" sz="1800" kern="100" dirty="0" err="1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outputformat</a:t>
                      </a:r>
                      <a:endParaRPr lang="en-US" sz="180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--</a:t>
                      </a:r>
                      <a:r>
                        <a:rPr lang="en-US" sz="1800" kern="100" dirty="0" err="1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outputformat</a:t>
                      </a:r>
                      <a:r>
                        <a:rPr lang="en-US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=format</a:t>
                      </a:r>
                      <a:endParaRPr lang="en-US" sz="180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用于控制查询结果的输出格式，支持的格式如下。</a:t>
                      </a:r>
                      <a:endParaRPr lang="zh-CN" altLang="en-US" sz="180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"/>
                      </a:pPr>
                      <a:r>
                        <a:rPr lang="en-US" altLang="zh-CN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table</a:t>
                      </a:r>
                      <a:r>
                        <a:rPr lang="zh-CN" altLang="en-US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：表格形式显示（默认）</a:t>
                      </a:r>
                      <a:endParaRPr lang="zh-CN" altLang="en-US" sz="180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"/>
                      </a:pPr>
                      <a:r>
                        <a:rPr lang="en-US" altLang="zh-CN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vertical</a:t>
                      </a:r>
                      <a:r>
                        <a:rPr lang="zh-CN" altLang="en-US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：垂直列出每条记录的每个字段，适用于字段较多或内容较长的结果</a:t>
                      </a:r>
                      <a:endParaRPr lang="zh-CN" altLang="en-US" sz="180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"/>
                      </a:pPr>
                      <a:r>
                        <a:rPr lang="en-US" altLang="zh-CN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csv2</a:t>
                      </a:r>
                      <a:r>
                        <a:rPr lang="zh-CN" altLang="en-US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：</a:t>
                      </a:r>
                      <a:r>
                        <a:rPr lang="en-US" altLang="zh-CN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CSV</a:t>
                      </a:r>
                      <a:r>
                        <a:rPr lang="zh-CN" altLang="en-US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格式显示</a:t>
                      </a:r>
                      <a:endParaRPr lang="zh-CN" altLang="en-US" sz="180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"/>
                      </a:pPr>
                      <a:r>
                        <a:rPr lang="en-US" altLang="zh-CN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tsv2</a:t>
                      </a:r>
                      <a:r>
                        <a:rPr lang="zh-CN" altLang="en-US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：</a:t>
                      </a:r>
                      <a:r>
                        <a:rPr lang="en-US" altLang="zh-CN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TSV</a:t>
                      </a:r>
                      <a:r>
                        <a:rPr lang="zh-CN" altLang="en-US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格式显示</a:t>
                      </a:r>
                      <a:endParaRPr lang="en-US" altLang="zh-CN" sz="180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"/>
                      </a:pPr>
                      <a:r>
                        <a:rPr lang="en-US" altLang="zh-CN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json</a:t>
                      </a:r>
                      <a:r>
                        <a:rPr lang="zh-CN" altLang="en-US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：</a:t>
                      </a:r>
                      <a:r>
                        <a:rPr lang="en-US" altLang="zh-CN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JSON</a:t>
                      </a:r>
                      <a:r>
                        <a:rPr lang="zh-CN" altLang="en-US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格式显示</a:t>
                      </a:r>
                      <a:endParaRPr lang="zh-CN" altLang="en-US" sz="180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</a:tr>
              <a:tr h="79313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--</a:t>
                      </a:r>
                      <a:r>
                        <a:rPr lang="en-US" sz="1800" kern="100" dirty="0" err="1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showHeader</a:t>
                      </a:r>
                      <a:endParaRPr lang="en-US" sz="180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--showHeader=boolean</a:t>
                      </a:r>
                      <a:endParaRPr lang="en-US" sz="180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用于控制查询结果中是否显示表头。</a:t>
                      </a:r>
                      <a:r>
                        <a:rPr lang="en-US" altLang="zh-CN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true</a:t>
                      </a:r>
                      <a:r>
                        <a:rPr lang="zh-CN" altLang="en-US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（默认）表示显示；</a:t>
                      </a:r>
                      <a:r>
                        <a:rPr lang="en-US" altLang="zh-CN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false</a:t>
                      </a:r>
                      <a:r>
                        <a:rPr lang="zh-CN" altLang="en-US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表示隐藏</a:t>
                      </a:r>
                      <a:endParaRPr lang="zh-CN" altLang="en-US" sz="180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 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命令选项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2.1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任务：认识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Beeline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1024712" y="2205658"/>
          <a:ext cx="10196658" cy="36864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30134"/>
                <a:gridCol w="3024336"/>
                <a:gridCol w="5342188"/>
              </a:tblGrid>
              <a:tr h="72008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b="1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charset="0"/>
                        </a:rPr>
                        <a:t>命令选项</a:t>
                      </a:r>
                      <a:endParaRPr lang="en-US" sz="1800" b="1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b="1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charset="0"/>
                        </a:rPr>
                        <a:t>语法格式</a:t>
                      </a:r>
                      <a:endParaRPr lang="en-US" sz="1800" b="1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b="1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charset="0"/>
                        </a:rPr>
                        <a:t>描述</a:t>
                      </a:r>
                      <a:endParaRPr lang="zh-CN" altLang="en-US" sz="1800" b="1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</a:tr>
              <a:tr h="27749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--</a:t>
                      </a:r>
                      <a:r>
                        <a:rPr lang="en-US" sz="1800" kern="100" dirty="0" err="1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truncateTable</a:t>
                      </a:r>
                      <a:endParaRPr lang="en-US" sz="180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--truncateTable=boolean</a:t>
                      </a:r>
                      <a:endParaRPr lang="en-US" sz="180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用于控制查询结果中字段内容过宽时，是否截断显示。</a:t>
                      </a:r>
                      <a:r>
                        <a:rPr lang="en-US" altLang="zh-CN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true</a:t>
                      </a:r>
                      <a:r>
                        <a:rPr lang="zh-CN" altLang="en-US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表示截断；</a:t>
                      </a:r>
                      <a:r>
                        <a:rPr lang="en-US" altLang="zh-CN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false</a:t>
                      </a:r>
                      <a:r>
                        <a:rPr lang="zh-CN" altLang="en-US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（默认）表示不截断</a:t>
                      </a:r>
                      <a:endParaRPr lang="zh-CN" altLang="en-US" sz="180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--incremental</a:t>
                      </a:r>
                      <a:endParaRPr lang="en-US" sz="180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--incremental=boolean</a:t>
                      </a:r>
                      <a:endParaRPr lang="en-US" sz="180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用于控制查询结果是否以流式方式边查询边显示结果，以降低客户端内存使用。</a:t>
                      </a:r>
                      <a:r>
                        <a:rPr lang="en-US" altLang="zh-CN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true</a:t>
                      </a:r>
                      <a:r>
                        <a:rPr lang="zh-CN" altLang="en-US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表示查询结果逐行显示，不会一次性加载所有数据到内存，适用于大结果集；</a:t>
                      </a:r>
                      <a:r>
                        <a:rPr lang="en-US" altLang="zh-CN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false</a:t>
                      </a:r>
                      <a:r>
                        <a:rPr lang="zh-CN" altLang="en-US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（默认）表示等待所有结果查询完成并缓存在内存后一次性展示，适用于小结果集</a:t>
                      </a:r>
                      <a:endParaRPr lang="zh-CN" altLang="en-US" sz="180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 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命令选项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2.1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任务：认识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Beeline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960872" y="2048387"/>
          <a:ext cx="10268667" cy="404570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98643"/>
                <a:gridCol w="2963683"/>
                <a:gridCol w="5206341"/>
              </a:tblGrid>
              <a:tr h="62489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b="1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charset="0"/>
                        </a:rPr>
                        <a:t>命令选项</a:t>
                      </a:r>
                      <a:endParaRPr lang="en-US" sz="1800" b="1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b="1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charset="0"/>
                        </a:rPr>
                        <a:t>语法格式</a:t>
                      </a:r>
                      <a:endParaRPr lang="en-US" sz="1800" b="1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b="1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Times New Roman" panose="02020603050405020304" charset="0"/>
                        </a:rPr>
                        <a:t>描述</a:t>
                      </a:r>
                      <a:endParaRPr lang="zh-CN" altLang="en-US" sz="1800" b="1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</a:tr>
              <a:tr h="138574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--silent</a:t>
                      </a:r>
                      <a:endParaRPr lang="en-US" sz="180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--silent=boolean</a:t>
                      </a:r>
                      <a:endParaRPr lang="en-US" sz="180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用于控制是否启用静默模式。</a:t>
                      </a:r>
                      <a:r>
                        <a:rPr lang="en-US" altLang="zh-CN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true</a:t>
                      </a:r>
                      <a:r>
                        <a:rPr lang="zh-CN" altLang="en-US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表示启用静默模式，仅输出查询结果，不包含额外日志信息或提示内容；</a:t>
                      </a:r>
                      <a:r>
                        <a:rPr lang="en-US" altLang="zh-CN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false</a:t>
                      </a:r>
                      <a:r>
                        <a:rPr lang="zh-CN" altLang="en-US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（默认）表示关闭静默模式，在输出查询结果的同时输出额外日志信息或提示内容</a:t>
                      </a:r>
                      <a:endParaRPr lang="zh-CN" altLang="en-US" sz="180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</a:tr>
              <a:tr h="76099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--verbose</a:t>
                      </a:r>
                      <a:endParaRPr lang="en-US" sz="180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--verbose=boolean</a:t>
                      </a:r>
                      <a:endParaRPr lang="en-US" sz="180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用于控制查询结果是否显示详细的调试信息。</a:t>
                      </a:r>
                      <a:r>
                        <a:rPr lang="en-US" altLang="zh-CN" sz="18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true</a:t>
                      </a:r>
                      <a:r>
                        <a:rPr lang="zh-CN" altLang="en-US" sz="18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表示显示；</a:t>
                      </a:r>
                      <a:r>
                        <a:rPr lang="en-US" altLang="zh-CN" sz="18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false</a:t>
                      </a:r>
                      <a:r>
                        <a:rPr lang="zh-CN" altLang="en-US" sz="18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（默认）表示不显示</a:t>
                      </a:r>
                      <a:endParaRPr lang="zh-CN" altLang="en-US" sz="180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</a:tr>
              <a:tr h="76099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--help</a:t>
                      </a:r>
                      <a:endParaRPr lang="en-US" sz="180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--help</a:t>
                      </a:r>
                      <a:endParaRPr lang="en-US" sz="180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用于显示帮助信息。执行完成后，</a:t>
                      </a:r>
                      <a:r>
                        <a:rPr lang="en-US" altLang="zh-CN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Beeline</a:t>
                      </a:r>
                      <a:r>
                        <a:rPr lang="zh-CN" altLang="en-US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自动退出，不进入交互界面</a:t>
                      </a:r>
                      <a:endParaRPr lang="zh-CN" altLang="en-US" sz="180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: 圆角 26"/>
          <p:cNvSpPr/>
          <p:nvPr/>
        </p:nvSpPr>
        <p:spPr>
          <a:xfrm>
            <a:off x="991180" y="3213769"/>
            <a:ext cx="10216594" cy="3312369"/>
          </a:xfrm>
          <a:prstGeom prst="roundRect">
            <a:avLst/>
          </a:prstGeom>
          <a:solidFill>
            <a:srgbClr val="F5F8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989107" y="3754225"/>
            <a:ext cx="7992888" cy="197483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243274" y="3831224"/>
            <a:ext cx="5540299" cy="188461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&lt;property&gt;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&lt;name&gt;beeline.hs2.jdbc.url.name&lt;/name&gt;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&lt;value&gt;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url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&lt;/value&gt;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&lt;/property&gt;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39" name="原创设计师QQ598969553          _4"/>
          <p:cNvSpPr/>
          <p:nvPr/>
        </p:nvSpPr>
        <p:spPr>
          <a:xfrm>
            <a:off x="1016381" y="1784139"/>
            <a:ext cx="10657184" cy="96128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配置文件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beeline-site.xml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需用户手动创建，并存放于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安装目录的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conf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目录中，该文件的基本内容如下。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8" name="矩形: 圆角 27"/>
          <p:cNvSpPr/>
          <p:nvPr/>
        </p:nvSpPr>
        <p:spPr>
          <a:xfrm>
            <a:off x="1949415" y="2984036"/>
            <a:ext cx="1368152" cy="499624"/>
          </a:xfrm>
          <a:prstGeom prst="roundRect">
            <a:avLst/>
          </a:prstGeom>
          <a:solidFill>
            <a:srgbClr val="1369B2"/>
          </a:solidFill>
          <a:ln>
            <a:solidFill>
              <a:srgbClr val="F5F8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/>
        </p:nvSpPr>
        <p:spPr>
          <a:xfrm>
            <a:off x="2021423" y="3010222"/>
            <a:ext cx="13681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基本内容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2.1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任务：认识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Beeline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 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命令选项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319369" y="4885618"/>
            <a:ext cx="399574" cy="351813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15" name="直接箭头连接符 14"/>
          <p:cNvCxnSpPr/>
          <p:nvPr/>
        </p:nvCxnSpPr>
        <p:spPr>
          <a:xfrm>
            <a:off x="3718943" y="5119391"/>
            <a:ext cx="0" cy="609668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7"/>
          <p:cNvSpPr txBox="1"/>
          <p:nvPr/>
        </p:nvSpPr>
        <p:spPr>
          <a:xfrm>
            <a:off x="2099776" y="5834344"/>
            <a:ext cx="4127990" cy="3720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5000"/>
              </a:lnSpc>
            </a:pP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用于指定</a:t>
            </a:r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HiveServer2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对应的</a:t>
            </a:r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JDBC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连接地址</a:t>
            </a:r>
            <a:endParaRPr lang="zh-CN" altLang="en-US"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099776" y="5773537"/>
            <a:ext cx="4127990" cy="536577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5785764" y="4396620"/>
            <a:ext cx="741490" cy="396335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19" name="直接箭头连接符 18"/>
          <p:cNvCxnSpPr/>
          <p:nvPr/>
        </p:nvCxnSpPr>
        <p:spPr>
          <a:xfrm flipV="1">
            <a:off x="6532118" y="4000867"/>
            <a:ext cx="0" cy="499624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7"/>
          <p:cNvSpPr txBox="1"/>
          <p:nvPr/>
        </p:nvSpPr>
        <p:spPr>
          <a:xfrm>
            <a:off x="5101222" y="3493474"/>
            <a:ext cx="2852063" cy="3720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5000"/>
              </a:lnSpc>
            </a:pP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用于定义连接的唯一标识名称</a:t>
            </a:r>
            <a:endParaRPr lang="zh-CN" altLang="en-US"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5101222" y="3432667"/>
            <a:ext cx="2852064" cy="536577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 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交互式命令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35"/>
          <p:cNvSpPr txBox="1">
            <a:spLocks noChangeArrowheads="1"/>
          </p:cNvSpPr>
          <p:nvPr/>
        </p:nvSpPr>
        <p:spPr bwMode="auto">
          <a:xfrm>
            <a:off x="910630" y="1773610"/>
            <a:ext cx="10556700" cy="992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indent="0" algn="just">
              <a:lnSpc>
                <a:spcPct val="150000"/>
              </a:lnSpc>
              <a:buNone/>
            </a:pP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互式命令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Beeline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成功启动后于交互界面中使用，用于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连接管理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元数据查询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执行脚本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等操作，常用交互式命令如表。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2.1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任务：认识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Beeline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1011116" y="3225164"/>
          <a:ext cx="10052642" cy="30849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54493"/>
                <a:gridCol w="2910833"/>
                <a:gridCol w="5087316"/>
              </a:tblGrid>
              <a:tr h="65562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b="1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交互式命令</a:t>
                      </a:r>
                      <a:endParaRPr lang="zh-CN" altLang="en-US" sz="1800" b="1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b="1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语法格式</a:t>
                      </a:r>
                      <a:endParaRPr lang="zh-CN" altLang="en-US" sz="1800" b="1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b="1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描述</a:t>
                      </a:r>
                      <a:endParaRPr lang="zh-CN" altLang="en-US" sz="1800" b="1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</a:tr>
              <a:tr h="111205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!connect</a:t>
                      </a:r>
                      <a:endParaRPr lang="en-US" sz="180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!connect url</a:t>
                      </a:r>
                      <a:endParaRPr lang="en-US" sz="180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用于指定连接 </a:t>
                      </a:r>
                      <a:r>
                        <a:rPr lang="en-US" altLang="zh-CN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HiveServer2</a:t>
                      </a:r>
                      <a:r>
                        <a:rPr lang="zh-CN" altLang="en-US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的</a:t>
                      </a:r>
                      <a:r>
                        <a:rPr lang="en-US" altLang="zh-CN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JDBC</a:t>
                      </a:r>
                      <a:r>
                        <a:rPr lang="zh-CN" altLang="en-US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连接地址</a:t>
                      </a:r>
                      <a:endParaRPr lang="zh-CN" altLang="en-US" sz="180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</a:tr>
              <a:tr h="65863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!close</a:t>
                      </a:r>
                      <a:endParaRPr lang="en-US" sz="180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!close</a:t>
                      </a:r>
                      <a:endParaRPr lang="en-US" sz="180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用于关闭当前连接</a:t>
                      </a:r>
                      <a:endParaRPr lang="zh-CN" altLang="en-US" sz="180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</a:tr>
              <a:tr h="65863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!closeall</a:t>
                      </a:r>
                      <a:endParaRPr lang="en-US" sz="180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!closeall</a:t>
                      </a:r>
                      <a:endParaRPr lang="en-US" sz="180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用于关闭所有连接</a:t>
                      </a:r>
                      <a:endParaRPr lang="zh-CN" altLang="en-US" sz="180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 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交互式命令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2.1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任务：认识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Beeline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1011115" y="2061642"/>
          <a:ext cx="9980635" cy="43208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71723"/>
                <a:gridCol w="2304256"/>
                <a:gridCol w="5904656"/>
              </a:tblGrid>
              <a:tr h="56393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b="1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交互式命令</a:t>
                      </a:r>
                      <a:endParaRPr lang="zh-CN" altLang="en-US" sz="1800" b="1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b="1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语法格式</a:t>
                      </a:r>
                      <a:endParaRPr lang="zh-CN" altLang="en-US" sz="1800" b="1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b="1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描述</a:t>
                      </a:r>
                      <a:endParaRPr lang="zh-CN" altLang="en-US" sz="1800" b="1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</a:tr>
              <a:tr h="56393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!list</a:t>
                      </a:r>
                      <a:endParaRPr lang="en-US" sz="180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!list</a:t>
                      </a:r>
                      <a:endParaRPr lang="en-US" sz="180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用于查看所有连接，并显示每个连接的编号</a:t>
                      </a:r>
                      <a:endParaRPr lang="zh-CN" altLang="en-US" sz="180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</a:tr>
              <a:tr h="56393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!go</a:t>
                      </a:r>
                      <a:endParaRPr lang="en-US" sz="180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!go id</a:t>
                      </a:r>
                      <a:endParaRPr lang="en-US" sz="180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用于通过编号切换至已建立的某个连接</a:t>
                      </a:r>
                      <a:endParaRPr lang="zh-CN" altLang="en-US" sz="180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</a:tr>
              <a:tr h="56393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!quit</a:t>
                      </a:r>
                      <a:endParaRPr lang="en-US" sz="180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!quit</a:t>
                      </a:r>
                      <a:endParaRPr lang="en-US" sz="180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用于退出</a:t>
                      </a:r>
                      <a:r>
                        <a:rPr lang="en-US" sz="18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Beeline</a:t>
                      </a:r>
                      <a:endParaRPr lang="en-US" sz="180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</a:tr>
              <a:tr h="56393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!run</a:t>
                      </a:r>
                      <a:endParaRPr lang="en-US" sz="180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!run </a:t>
                      </a:r>
                      <a:r>
                        <a:rPr lang="en-US" sz="1800" kern="100" dirty="0" err="1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file_path</a:t>
                      </a:r>
                      <a:endParaRPr lang="en-US" sz="180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与命令选项</a:t>
                      </a:r>
                      <a:r>
                        <a:rPr lang="en-US" altLang="zh-CN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-f</a:t>
                      </a:r>
                      <a:r>
                        <a:rPr lang="zh-CN" altLang="en-US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的作用相同</a:t>
                      </a:r>
                      <a:endParaRPr lang="zh-CN" altLang="en-US" sz="180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</a:tr>
              <a:tr h="150121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!script</a:t>
                      </a:r>
                      <a:endParaRPr lang="en-US" sz="180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!script file_path</a:t>
                      </a:r>
                      <a:endParaRPr lang="en-US" sz="180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用于开启录制，将当前会话后续输入的所有命令都保存到指定文件中。若要停止录制，则直接执行</a:t>
                      </a:r>
                      <a:r>
                        <a:rPr lang="en-US" altLang="zh-CN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!script</a:t>
                      </a:r>
                      <a:r>
                        <a:rPr lang="zh-CN" altLang="en-US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即可</a:t>
                      </a:r>
                      <a:endParaRPr lang="zh-CN" altLang="en-US" sz="180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 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交互式命令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2.1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任务：认识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Beeline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1011115" y="2061642"/>
          <a:ext cx="10052643" cy="432284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03771"/>
                <a:gridCol w="3024336"/>
                <a:gridCol w="4824536"/>
              </a:tblGrid>
              <a:tr h="54035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b="1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交互式命令</a:t>
                      </a:r>
                      <a:endParaRPr lang="zh-CN" altLang="en-US" sz="1800" b="1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b="1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语法格式</a:t>
                      </a:r>
                      <a:endParaRPr lang="zh-CN" altLang="en-US" sz="1800" b="1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b="1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描述</a:t>
                      </a:r>
                      <a:endParaRPr lang="zh-CN" altLang="en-US" sz="1800" b="1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</a:tr>
              <a:tr h="54035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!set</a:t>
                      </a:r>
                      <a:endParaRPr lang="en-US" sz="180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!set property=value</a:t>
                      </a:r>
                      <a:endParaRPr lang="en-US" sz="180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与命令选项</a:t>
                      </a:r>
                      <a:r>
                        <a:rPr lang="en-US" altLang="zh-CN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--</a:t>
                      </a:r>
                      <a:r>
                        <a:rPr lang="en-US" sz="1800" kern="100" dirty="0" err="1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hiveconf</a:t>
                      </a:r>
                      <a:r>
                        <a:rPr lang="zh-CN" altLang="en-US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的作用相同</a:t>
                      </a:r>
                      <a:endParaRPr lang="zh-CN" altLang="en-US" sz="180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</a:tr>
              <a:tr h="54035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!</a:t>
                      </a:r>
                      <a:r>
                        <a:rPr lang="en-US" sz="1800" kern="100" dirty="0" err="1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sh</a:t>
                      </a:r>
                      <a:endParaRPr lang="en-US" sz="180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!</a:t>
                      </a:r>
                      <a:r>
                        <a:rPr lang="en-US" sz="1800" kern="100" dirty="0" err="1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sh</a:t>
                      </a:r>
                      <a:r>
                        <a:rPr lang="en-US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</a:t>
                      </a:r>
                      <a:r>
                        <a:rPr lang="en-US" sz="1800" kern="100" dirty="0" err="1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cmd</a:t>
                      </a:r>
                      <a:endParaRPr lang="en-US" sz="180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用于在</a:t>
                      </a:r>
                      <a:r>
                        <a:rPr lang="en-US" sz="18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Beeline</a:t>
                      </a:r>
                      <a:r>
                        <a:rPr lang="zh-CN" altLang="en-US" sz="18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中直接执行</a:t>
                      </a:r>
                      <a:r>
                        <a:rPr lang="en-US" sz="18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Shell</a:t>
                      </a:r>
                      <a:r>
                        <a:rPr lang="zh-CN" altLang="en-US" sz="18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命令</a:t>
                      </a:r>
                      <a:endParaRPr lang="zh-CN" altLang="en-US" sz="180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</a:tr>
              <a:tr h="54035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!history</a:t>
                      </a:r>
                      <a:endParaRPr lang="en-US" sz="180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!history</a:t>
                      </a:r>
                      <a:endParaRPr lang="en-US" sz="180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用于查看历史命令</a:t>
                      </a:r>
                      <a:endParaRPr lang="zh-CN" altLang="en-US" sz="180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</a:tr>
              <a:tr h="54035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!outputformat</a:t>
                      </a:r>
                      <a:endParaRPr lang="en-US" sz="180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!</a:t>
                      </a:r>
                      <a:r>
                        <a:rPr lang="en-US" sz="1800" kern="100" dirty="0" err="1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outputformat</a:t>
                      </a:r>
                      <a:r>
                        <a:rPr lang="en-US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 format</a:t>
                      </a:r>
                      <a:endParaRPr lang="en-US" sz="180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与命令选项</a:t>
                      </a:r>
                      <a:r>
                        <a:rPr lang="en-US" altLang="zh-CN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--</a:t>
                      </a:r>
                      <a:r>
                        <a:rPr lang="en-US" sz="1800" kern="100" dirty="0" err="1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outputformat</a:t>
                      </a:r>
                      <a:r>
                        <a:rPr lang="zh-CN" altLang="en-US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的作用相同</a:t>
                      </a:r>
                      <a:endParaRPr lang="zh-CN" altLang="en-US" sz="180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</a:tr>
              <a:tr h="54035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!tables</a:t>
                      </a:r>
                      <a:endParaRPr lang="en-US" sz="180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!tables</a:t>
                      </a:r>
                      <a:endParaRPr lang="en-US" sz="180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用于查看当前数据库中的所有表</a:t>
                      </a:r>
                      <a:endParaRPr lang="zh-CN" altLang="en-US" sz="180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</a:tr>
              <a:tr h="54035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!describe</a:t>
                      </a:r>
                      <a:endParaRPr lang="en-US" sz="180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!describe table</a:t>
                      </a:r>
                      <a:endParaRPr lang="en-US" sz="180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用于查看指定表的结构</a:t>
                      </a:r>
                      <a:endParaRPr lang="zh-CN" altLang="en-US" sz="180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</a:tr>
              <a:tr h="54035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!help</a:t>
                      </a:r>
                      <a:endParaRPr lang="en-US" sz="180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!help</a:t>
                      </a:r>
                      <a:endParaRPr lang="en-US" sz="1800" kern="10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800" kern="100" dirty="0">
                          <a:solidFill>
                            <a:srgbClr val="595959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用于显示帮助信息</a:t>
                      </a:r>
                      <a:endParaRPr lang="zh-CN" altLang="en-US" sz="1800" kern="100" dirty="0">
                        <a:solidFill>
                          <a:srgbClr val="595959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Times New Roman" panose="02020603050405020304" charset="0"/>
                      </a:endParaRPr>
                    </a:p>
                  </a:txBody>
                  <a:tcPr marL="68580" marR="68580" anchor="ctr"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椭圆 7"/>
          <p:cNvSpPr/>
          <p:nvPr/>
        </p:nvSpPr>
        <p:spPr bwMode="auto">
          <a:xfrm rot="574600">
            <a:off x="912756" y="3043154"/>
            <a:ext cx="432000" cy="432000"/>
          </a:xfrm>
          <a:prstGeom prst="ellipse">
            <a:avLst/>
          </a:prstGeom>
          <a:solidFill>
            <a:srgbClr val="3BCCFF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9" name="TextBox 3"/>
          <p:cNvSpPr txBox="1">
            <a:spLocks noChangeArrowheads="1"/>
          </p:cNvSpPr>
          <p:nvPr/>
        </p:nvSpPr>
        <p:spPr bwMode="auto">
          <a:xfrm>
            <a:off x="954131" y="3074210"/>
            <a:ext cx="349250" cy="3698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Verdana" panose="020B0604030504040204" pitchFamily="34" charset="0"/>
                <a:ea typeface="宋体" panose="02010600030101010101" pitchFamily="2" charset="-122"/>
              </a:rPr>
              <a:t>1</a:t>
            </a:r>
            <a:endParaRPr kumimoji="0" lang="zh-CN" altLang="en-US" sz="1800" b="1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1377197" y="3508080"/>
            <a:ext cx="9612227" cy="1"/>
          </a:xfrm>
          <a:prstGeom prst="line">
            <a:avLst/>
          </a:prstGeom>
          <a:solidFill>
            <a:srgbClr val="3BCCFF"/>
          </a:solidFill>
          <a:ln w="12700" cap="flat" cmpd="sng" algn="ctr">
            <a:solidFill>
              <a:srgbClr val="19C3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4" name="直接连接符 13"/>
          <p:cNvCxnSpPr/>
          <p:nvPr/>
        </p:nvCxnSpPr>
        <p:spPr>
          <a:xfrm>
            <a:off x="1377197" y="4972658"/>
            <a:ext cx="9684438" cy="0"/>
          </a:xfrm>
          <a:prstGeom prst="line">
            <a:avLst/>
          </a:prstGeom>
          <a:solidFill>
            <a:srgbClr val="3BCCFF"/>
          </a:solidFill>
          <a:ln w="12700" cap="flat" cmpd="sng" algn="ctr">
            <a:solidFill>
              <a:srgbClr val="19C3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15" name="矩形 14"/>
          <p:cNvSpPr/>
          <p:nvPr/>
        </p:nvSpPr>
        <p:spPr>
          <a:xfrm>
            <a:off x="1414686" y="3004024"/>
            <a:ext cx="9358713" cy="45345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300"/>
              </a:spcAft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在启动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Beeline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时，通过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命令选项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-u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直接指定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HiveServer2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JDBC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连接地址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椭圆 17"/>
          <p:cNvSpPr/>
          <p:nvPr/>
        </p:nvSpPr>
        <p:spPr bwMode="auto">
          <a:xfrm rot="574600">
            <a:off x="912756" y="4549044"/>
            <a:ext cx="432000" cy="432000"/>
          </a:xfrm>
          <a:prstGeom prst="ellipse">
            <a:avLst/>
          </a:prstGeom>
          <a:solidFill>
            <a:srgbClr val="3BCCFF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9" name="TextBox 10"/>
          <p:cNvSpPr txBox="1">
            <a:spLocks noChangeArrowheads="1"/>
          </p:cNvSpPr>
          <p:nvPr/>
        </p:nvSpPr>
        <p:spPr bwMode="auto">
          <a:xfrm>
            <a:off x="954131" y="4580100"/>
            <a:ext cx="349250" cy="3698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Verdana" panose="020B0604030504040204" pitchFamily="34" charset="0"/>
                <a:ea typeface="宋体" panose="02010600030101010101" pitchFamily="2" charset="-122"/>
              </a:rPr>
              <a:t>2</a:t>
            </a:r>
            <a:endParaRPr kumimoji="0" lang="zh-CN" altLang="en-US" sz="1800" b="1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414686" y="4149874"/>
            <a:ext cx="9761615" cy="85356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300"/>
              </a:spcAft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先启动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Beeline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，进入交互界面后，再通过交互式命令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!connect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指定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HiveServer2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JDBC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连接地址。</a:t>
            </a:r>
            <a:endParaRPr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982638" y="1716292"/>
            <a:ext cx="10441160" cy="85356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300"/>
              </a:spcAft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通过学习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Beeline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的命令选项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交互式命令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，可以总结出使用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Beeline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连接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HiveServer2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的两种方式。</a:t>
            </a:r>
            <a:endParaRPr lang="en-US" altLang="zh-CN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2.1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任务：认识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Beeline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 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交互式命令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: 圆角 26"/>
          <p:cNvSpPr/>
          <p:nvPr/>
        </p:nvSpPr>
        <p:spPr>
          <a:xfrm>
            <a:off x="991180" y="3213769"/>
            <a:ext cx="10216594" cy="3312369"/>
          </a:xfrm>
          <a:prstGeom prst="roundRect">
            <a:avLst/>
          </a:prstGeom>
          <a:solidFill>
            <a:srgbClr val="F5F8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989107" y="3754225"/>
            <a:ext cx="7992888" cy="10650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243274" y="3938282"/>
            <a:ext cx="4223785" cy="499624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jdbc:hive2://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host:port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[/database]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39" name="原创设计师QQ598969553          _4"/>
          <p:cNvSpPr/>
          <p:nvPr/>
        </p:nvSpPr>
        <p:spPr>
          <a:xfrm>
            <a:off x="1016381" y="1784139"/>
            <a:ext cx="4934809" cy="49962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关于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HiveServer2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连接地址的格式如下。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8" name="矩形: 圆角 27"/>
          <p:cNvSpPr/>
          <p:nvPr/>
        </p:nvSpPr>
        <p:spPr>
          <a:xfrm>
            <a:off x="1949415" y="2984036"/>
            <a:ext cx="1368152" cy="499624"/>
          </a:xfrm>
          <a:prstGeom prst="roundRect">
            <a:avLst/>
          </a:prstGeom>
          <a:solidFill>
            <a:srgbClr val="1369B2"/>
          </a:solidFill>
          <a:ln>
            <a:solidFill>
              <a:srgbClr val="F5F8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/>
        </p:nvSpPr>
        <p:spPr>
          <a:xfrm>
            <a:off x="2021423" y="3010222"/>
            <a:ext cx="13681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具体格式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2.1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任务：认识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Beeline</a:t>
            </a:r>
            <a:endParaRPr lang="zh-CN" altLang="en-US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800492" y="4077368"/>
            <a:ext cx="566521" cy="351813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15" name="直接箭头连接符 14"/>
          <p:cNvCxnSpPr/>
          <p:nvPr/>
        </p:nvCxnSpPr>
        <p:spPr>
          <a:xfrm>
            <a:off x="3800492" y="4355619"/>
            <a:ext cx="0" cy="609668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7"/>
          <p:cNvSpPr txBox="1"/>
          <p:nvPr/>
        </p:nvSpPr>
        <p:spPr>
          <a:xfrm>
            <a:off x="2665768" y="4970533"/>
            <a:ext cx="2643631" cy="679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5000"/>
              </a:lnSpc>
            </a:pP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用于指定</a:t>
            </a:r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HiveServer2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所在服务器的</a:t>
            </a:r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IP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地址或主机名</a:t>
            </a:r>
            <a:endParaRPr lang="zh-CN" altLang="en-US"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580900" y="4965287"/>
            <a:ext cx="2728499" cy="757674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4424815" y="4053804"/>
            <a:ext cx="566521" cy="396335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19" name="直接箭头连接符 18"/>
          <p:cNvCxnSpPr/>
          <p:nvPr/>
        </p:nvCxnSpPr>
        <p:spPr>
          <a:xfrm flipV="1">
            <a:off x="4433041" y="3681228"/>
            <a:ext cx="0" cy="499624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7"/>
          <p:cNvSpPr txBox="1"/>
          <p:nvPr/>
        </p:nvSpPr>
        <p:spPr>
          <a:xfrm>
            <a:off x="3722779" y="3203519"/>
            <a:ext cx="3007490" cy="3720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5000"/>
              </a:lnSpc>
            </a:pP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用于指定</a:t>
            </a:r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HiveServer2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的端口号</a:t>
            </a:r>
            <a:endParaRPr lang="zh-CN" altLang="en-US"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3800492" y="3142712"/>
            <a:ext cx="2852064" cy="536577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 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交互式命令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5147708" y="4047687"/>
            <a:ext cx="1096715" cy="400469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24" name="直接箭头连接符 23"/>
          <p:cNvCxnSpPr/>
          <p:nvPr/>
        </p:nvCxnSpPr>
        <p:spPr>
          <a:xfrm>
            <a:off x="6035011" y="4047687"/>
            <a:ext cx="864096" cy="0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7"/>
          <p:cNvSpPr txBox="1"/>
          <p:nvPr/>
        </p:nvSpPr>
        <p:spPr>
          <a:xfrm>
            <a:off x="6959303" y="3815032"/>
            <a:ext cx="1815360" cy="679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5000"/>
              </a:lnSpc>
            </a:pP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用于指定当前会话默认使用的数据库</a:t>
            </a:r>
            <a:endParaRPr lang="zh-CN" altLang="en-US"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963282" y="3754225"/>
            <a:ext cx="1871577" cy="750855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8"/>
          <p:cNvSpPr txBox="1"/>
          <p:nvPr/>
        </p:nvSpPr>
        <p:spPr>
          <a:xfrm>
            <a:off x="3862958" y="3014345"/>
            <a:ext cx="7056783" cy="707886"/>
          </a:xfrm>
          <a:prstGeom prst="rect">
            <a:avLst/>
          </a:prstGeom>
          <a:noFill/>
        </p:spPr>
        <p:txBody>
          <a:bodyPr wrap="square" lIns="91443" tIns="45720" rIns="91443" bIns="45720" rtlCol="0">
            <a:spAutoFit/>
          </a:bodyPr>
          <a:lstStyle/>
          <a:p>
            <a:r>
              <a:rPr lang="zh-CN" altLang="en-US" sz="40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任务：基于内嵌模式部署</a:t>
            </a:r>
            <a:r>
              <a:rPr lang="en-US" altLang="zh-CN" sz="40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endParaRPr lang="zh-CN" sz="40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" name="TextBox 48"/>
          <p:cNvSpPr txBox="1"/>
          <p:nvPr/>
        </p:nvSpPr>
        <p:spPr>
          <a:xfrm>
            <a:off x="1626870" y="2809240"/>
            <a:ext cx="1734820" cy="1106805"/>
          </a:xfrm>
          <a:prstGeom prst="rect">
            <a:avLst/>
          </a:prstGeom>
          <a:noFill/>
        </p:spPr>
        <p:txBody>
          <a:bodyPr wrap="square" lIns="91443" tIns="45720" rIns="91443" bIns="45720" rtlCol="0">
            <a:spAutoFit/>
          </a:bodyPr>
          <a:lstStyle/>
          <a:p>
            <a:r>
              <a:rPr lang="en-US" altLang="en-GB" sz="6600" b="1" dirty="0">
                <a:solidFill>
                  <a:srgbClr val="FAFAF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2.2</a:t>
            </a:r>
            <a:endParaRPr lang="en-US" altLang="en-GB" sz="6600" b="1" dirty="0">
              <a:solidFill>
                <a:srgbClr val="FAFAF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90" y="266995"/>
            <a:ext cx="4879508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2.2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任务：基于内嵌模式部署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endParaRPr lang="en-US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7" name="原创设计师QQ598969553          _3"/>
          <p:cNvSpPr/>
          <p:nvPr/>
        </p:nvSpPr>
        <p:spPr>
          <a:xfrm>
            <a:off x="856403" y="2513224"/>
            <a:ext cx="4590731" cy="3724882"/>
          </a:xfrm>
          <a:prstGeom prst="roundRect">
            <a:avLst>
              <a:gd name="adj" fmla="val 9083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原创设计师QQ598969553          _4"/>
          <p:cNvSpPr/>
          <p:nvPr/>
        </p:nvSpPr>
        <p:spPr>
          <a:xfrm>
            <a:off x="899745" y="4022932"/>
            <a:ext cx="4504046" cy="11350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掌握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的部署，能够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完成基于内嵌模式部署</a:t>
            </a:r>
            <a:r>
              <a:rPr lang="en-US" altLang="zh-CN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的操作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</a:t>
            </a:r>
            <a:endParaRPr lang="en-US" altLang="zh-CN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原创设计师QQ598969553          _7"/>
          <p:cNvSpPr txBox="1"/>
          <p:nvPr/>
        </p:nvSpPr>
        <p:spPr>
          <a:xfrm>
            <a:off x="856404" y="2799823"/>
            <a:ext cx="45907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1216660">
              <a:spcBef>
                <a:spcPct val="20000"/>
              </a:spcBef>
              <a:defRPr/>
            </a:pPr>
            <a:r>
              <a:rPr lang="zh-CN" altLang="en-US" sz="2800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学习目标</a:t>
            </a:r>
            <a:endParaRPr lang="zh-CN" altLang="en-US" sz="2800" b="1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35166" y="1053530"/>
            <a:ext cx="5638800" cy="5638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7" descr="总结小人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330" y="974715"/>
            <a:ext cx="3375660" cy="5479415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圆角矩形标注 15"/>
          <p:cNvSpPr/>
          <p:nvPr/>
        </p:nvSpPr>
        <p:spPr bwMode="auto">
          <a:xfrm>
            <a:off x="4617720" y="2349113"/>
            <a:ext cx="6805930" cy="2592849"/>
          </a:xfrm>
          <a:prstGeom prst="wedgeRoundRectCallout">
            <a:avLst>
              <a:gd name="adj1" fmla="val -56508"/>
              <a:gd name="adj2" fmla="val 16982"/>
              <a:gd name="adj3" fmla="val 16667"/>
            </a:avLst>
          </a:prstGeom>
          <a:noFill/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文本框 1"/>
          <p:cNvSpPr txBox="1"/>
          <p:nvPr/>
        </p:nvSpPr>
        <p:spPr>
          <a:xfrm>
            <a:off x="5039227" y="2636947"/>
            <a:ext cx="5927055" cy="1884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内嵌模式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是最简单的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部署方式，其核心特征是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元数据存储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服务组件高度集成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。在内嵌模式下，无须启动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HiveServer2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。同时，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Metastore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以嵌入方式运行，并使用嵌入式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Derby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数据库存储元数据。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2.2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任务：基于内嵌模式部署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endParaRPr lang="en-US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1071" y="2155924"/>
            <a:ext cx="6336704" cy="2858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文本框 1"/>
          <p:cNvSpPr txBox="1"/>
          <p:nvPr/>
        </p:nvSpPr>
        <p:spPr>
          <a:xfrm>
            <a:off x="5075895" y="2421682"/>
            <a:ext cx="5927055" cy="23462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内嵌模式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主要适用于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本地单用户开发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功能验证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等轻量级场景，不适用于多用户协作环境。其根本原因在于，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嵌入式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Derby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数据库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仅支持单会话访问，无法满足多个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客户端并发连接的需求，也不具备元数据服务的共享能力。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638" y="1773610"/>
            <a:ext cx="3657600" cy="394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2.2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任务：基于内嵌模式部署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endParaRPr lang="en-US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1"/>
          <p:cNvSpPr txBox="1"/>
          <p:nvPr/>
        </p:nvSpPr>
        <p:spPr>
          <a:xfrm>
            <a:off x="5087094" y="2468505"/>
            <a:ext cx="5927055" cy="961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接下来，以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虚拟机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Node03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为例，演示如何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基于内嵌模式部署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，具体操作步骤如下。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638" y="1773610"/>
            <a:ext cx="3657600" cy="394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2.2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任务：基于内嵌模式部署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endParaRPr lang="en-US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2.2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任务：基于内嵌模式部署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endParaRPr lang="en-US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圆角矩形 8"/>
          <p:cNvSpPr/>
          <p:nvPr/>
        </p:nvSpPr>
        <p:spPr>
          <a:xfrm>
            <a:off x="1043272" y="1250098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文本框 10"/>
          <p:cNvSpPr txBox="1"/>
          <p:nvPr/>
        </p:nvSpPr>
        <p:spPr>
          <a:xfrm flipH="1">
            <a:off x="1132384" y="1385837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01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1"/>
          <p:cNvSpPr txBox="1"/>
          <p:nvPr/>
        </p:nvSpPr>
        <p:spPr>
          <a:xfrm>
            <a:off x="2998862" y="1157172"/>
            <a:ext cx="7937288" cy="92724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4572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启动</a:t>
            </a: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Hadoop</a:t>
            </a: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集群</a:t>
            </a:r>
            <a:endParaRPr kumimoji="0" lang="en-US" altLang="zh-CN" sz="2000" b="1" i="0" u="none" strike="noStrike" kern="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defTabSz="457200">
              <a:lnSpc>
                <a:spcPct val="150000"/>
              </a:lnSpc>
              <a:defRPr/>
            </a:pPr>
            <a:r>
              <a:rPr lang="zh-CN" altLang="en-US" dirty="0">
                <a:solidFill>
                  <a:srgbClr val="595959"/>
                </a:solidFill>
              </a:rPr>
              <a:t>在虚拟机</a:t>
            </a:r>
            <a:r>
              <a:rPr lang="en-US" altLang="zh-CN" dirty="0">
                <a:solidFill>
                  <a:srgbClr val="595959"/>
                </a:solidFill>
              </a:rPr>
              <a:t>Node01</a:t>
            </a:r>
            <a:r>
              <a:rPr lang="zh-CN" altLang="en-US" dirty="0">
                <a:solidFill>
                  <a:srgbClr val="595959"/>
                </a:solidFill>
              </a:rPr>
              <a:t>执行下列命令</a:t>
            </a:r>
            <a:r>
              <a:rPr lang="zh-CN" altLang="en-US" dirty="0">
                <a:solidFill>
                  <a:srgbClr val="1369B2"/>
                </a:solidFill>
              </a:rPr>
              <a:t>启动</a:t>
            </a:r>
            <a:r>
              <a:rPr lang="en-US" altLang="zh-CN" dirty="0">
                <a:solidFill>
                  <a:srgbClr val="1369B2"/>
                </a:solidFill>
              </a:rPr>
              <a:t>Hadoop</a:t>
            </a:r>
            <a:r>
              <a:rPr lang="zh-CN" altLang="en-US" dirty="0">
                <a:solidFill>
                  <a:srgbClr val="1369B2"/>
                </a:solidFill>
              </a:rPr>
              <a:t>集群</a:t>
            </a:r>
            <a:r>
              <a:rPr lang="zh-CN" altLang="en-US" dirty="0">
                <a:solidFill>
                  <a:srgbClr val="595959"/>
                </a:solidFill>
              </a:rPr>
              <a:t>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3142878" y="2468505"/>
            <a:ext cx="7992888" cy="160936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502919" y="2722903"/>
            <a:ext cx="1710981" cy="961289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start-dfs.sh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start-yarn.sh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502920" y="2722903"/>
            <a:ext cx="1459108" cy="453235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14" name="直接箭头连接符 13"/>
          <p:cNvCxnSpPr/>
          <p:nvPr/>
        </p:nvCxnSpPr>
        <p:spPr>
          <a:xfrm>
            <a:off x="4716779" y="3176138"/>
            <a:ext cx="612069" cy="0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5364851" y="2866888"/>
            <a:ext cx="1671963" cy="419857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6" name="文本框 7"/>
          <p:cNvSpPr txBox="1"/>
          <p:nvPr/>
        </p:nvSpPr>
        <p:spPr>
          <a:xfrm>
            <a:off x="5325833" y="2866888"/>
            <a:ext cx="1710981" cy="3720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5000"/>
              </a:lnSpc>
            </a:pP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启动</a:t>
            </a:r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HDFS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集群</a:t>
            </a:r>
            <a:endParaRPr lang="zh-CN" altLang="en-US"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502918" y="3273186"/>
            <a:ext cx="1710980" cy="438416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18" name="直接箭头连接符 17"/>
          <p:cNvCxnSpPr/>
          <p:nvPr/>
        </p:nvCxnSpPr>
        <p:spPr>
          <a:xfrm>
            <a:off x="4799062" y="3716648"/>
            <a:ext cx="612069" cy="0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矩形 18"/>
          <p:cNvSpPr/>
          <p:nvPr/>
        </p:nvSpPr>
        <p:spPr>
          <a:xfrm>
            <a:off x="5468201" y="3525589"/>
            <a:ext cx="1671963" cy="419857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0" name="文本框 7"/>
          <p:cNvSpPr txBox="1"/>
          <p:nvPr/>
        </p:nvSpPr>
        <p:spPr>
          <a:xfrm>
            <a:off x="5429183" y="3525589"/>
            <a:ext cx="1710981" cy="3720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5000"/>
              </a:lnSpc>
            </a:pP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启动</a:t>
            </a:r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YARN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集群</a:t>
            </a:r>
            <a:endParaRPr lang="zh-CN" altLang="en-US"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圆角矩形 8"/>
          <p:cNvSpPr/>
          <p:nvPr/>
        </p:nvSpPr>
        <p:spPr>
          <a:xfrm>
            <a:off x="1043272" y="4468275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22" name="文本框 10"/>
          <p:cNvSpPr txBox="1"/>
          <p:nvPr/>
        </p:nvSpPr>
        <p:spPr>
          <a:xfrm flipH="1">
            <a:off x="1132384" y="4604014"/>
            <a:ext cx="1624965" cy="52197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02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1"/>
          <p:cNvSpPr txBox="1"/>
          <p:nvPr/>
        </p:nvSpPr>
        <p:spPr>
          <a:xfrm>
            <a:off x="2998862" y="4375349"/>
            <a:ext cx="7937288" cy="134075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4572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上传</a:t>
            </a:r>
            <a:r>
              <a:rPr lang="en-US" altLang="zh-CN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r>
              <a:rPr lang="zh-CN" altLang="en-US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安装包</a:t>
            </a:r>
            <a:endParaRPr kumimoji="0" lang="en-US" altLang="zh-CN" sz="2000" b="1" i="0" u="none" strike="noStrike" kern="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defTabSz="457200">
              <a:lnSpc>
                <a:spcPct val="150000"/>
              </a:lnSpc>
              <a:defRPr/>
            </a:pPr>
            <a:r>
              <a:rPr lang="zh-CN" altLang="en-US" dirty="0">
                <a:solidFill>
                  <a:srgbClr val="595959"/>
                </a:solidFill>
              </a:rPr>
              <a:t>将</a:t>
            </a:r>
            <a:r>
              <a:rPr lang="en-US" altLang="zh-CN" dirty="0">
                <a:solidFill>
                  <a:srgbClr val="595959"/>
                </a:solidFill>
              </a:rPr>
              <a:t>Hive</a:t>
            </a:r>
            <a:r>
              <a:rPr lang="zh-CN" altLang="en-US" dirty="0">
                <a:solidFill>
                  <a:srgbClr val="595959"/>
                </a:solidFill>
              </a:rPr>
              <a:t>安装包</a:t>
            </a:r>
            <a:r>
              <a:rPr lang="en-US" altLang="zh-CN" dirty="0">
                <a:solidFill>
                  <a:srgbClr val="1369B2"/>
                </a:solidFill>
              </a:rPr>
              <a:t>apache-hive-4.1.0-bin.tar.gz</a:t>
            </a:r>
            <a:r>
              <a:rPr lang="zh-CN" altLang="en-US" dirty="0">
                <a:solidFill>
                  <a:srgbClr val="595959"/>
                </a:solidFill>
              </a:rPr>
              <a:t>上传到虚拟机</a:t>
            </a:r>
            <a:r>
              <a:rPr lang="en-US" altLang="zh-CN" dirty="0">
                <a:solidFill>
                  <a:srgbClr val="1369B2"/>
                </a:solidFill>
              </a:rPr>
              <a:t>Node03</a:t>
            </a:r>
            <a:r>
              <a:rPr lang="zh-CN" altLang="en-US" dirty="0">
                <a:solidFill>
                  <a:srgbClr val="595959"/>
                </a:solidFill>
              </a:rPr>
              <a:t>的</a:t>
            </a:r>
            <a:r>
              <a:rPr lang="en-US" altLang="zh-CN" dirty="0">
                <a:solidFill>
                  <a:srgbClr val="1369B2"/>
                </a:solidFill>
              </a:rPr>
              <a:t>/export/software</a:t>
            </a:r>
            <a:r>
              <a:rPr lang="zh-CN" altLang="en-US" dirty="0">
                <a:solidFill>
                  <a:srgbClr val="595959"/>
                </a:solidFill>
              </a:rPr>
              <a:t>目录中。</a:t>
            </a:r>
            <a:endParaRPr lang="zh-CN" altLang="en-US" dirty="0">
              <a:solidFill>
                <a:srgbClr val="59595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2.2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任务：基于内嵌模式部署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endParaRPr lang="en-US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圆角矩形 8"/>
          <p:cNvSpPr/>
          <p:nvPr/>
        </p:nvSpPr>
        <p:spPr>
          <a:xfrm>
            <a:off x="1043272" y="1250098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文本框 10"/>
          <p:cNvSpPr txBox="1"/>
          <p:nvPr/>
        </p:nvSpPr>
        <p:spPr>
          <a:xfrm flipH="1">
            <a:off x="1132384" y="1385837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03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1"/>
          <p:cNvSpPr txBox="1"/>
          <p:nvPr/>
        </p:nvSpPr>
        <p:spPr>
          <a:xfrm>
            <a:off x="2998862" y="1157172"/>
            <a:ext cx="7937288" cy="92525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4572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安装</a:t>
            </a:r>
            <a:r>
              <a:rPr lang="en-US" altLang="zh-CN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endParaRPr lang="en-US" altLang="zh-CN" sz="2000" b="1" kern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lvl="0" defTabSz="457200">
              <a:lnSpc>
                <a:spcPct val="150000"/>
              </a:lnSpc>
              <a:defRPr/>
            </a:pPr>
            <a:r>
              <a:rPr lang="zh-CN" altLang="en-US" dirty="0">
                <a:solidFill>
                  <a:srgbClr val="595959"/>
                </a:solidFill>
              </a:rPr>
              <a:t>将</a:t>
            </a:r>
            <a:r>
              <a:rPr lang="en-US" altLang="zh-CN" dirty="0">
                <a:solidFill>
                  <a:srgbClr val="595959"/>
                </a:solidFill>
              </a:rPr>
              <a:t>Hive</a:t>
            </a:r>
            <a:r>
              <a:rPr lang="zh-CN" altLang="en-US" dirty="0">
                <a:solidFill>
                  <a:srgbClr val="595959"/>
                </a:solidFill>
              </a:rPr>
              <a:t>安装至虚拟机</a:t>
            </a:r>
            <a:r>
              <a:rPr lang="en-US" altLang="zh-CN" dirty="0">
                <a:solidFill>
                  <a:srgbClr val="595959"/>
                </a:solidFill>
              </a:rPr>
              <a:t>Node03</a:t>
            </a:r>
            <a:r>
              <a:rPr lang="zh-CN" altLang="en-US" dirty="0">
                <a:solidFill>
                  <a:srgbClr val="595959"/>
                </a:solidFill>
              </a:rPr>
              <a:t>的</a:t>
            </a:r>
            <a:r>
              <a:rPr lang="en-US" altLang="zh-CN" dirty="0">
                <a:solidFill>
                  <a:srgbClr val="1369B2"/>
                </a:solidFill>
              </a:rPr>
              <a:t>/export/servers</a:t>
            </a:r>
            <a:r>
              <a:rPr lang="zh-CN" altLang="en-US" dirty="0">
                <a:solidFill>
                  <a:srgbClr val="595959"/>
                </a:solidFill>
              </a:rPr>
              <a:t>目录，具体命令如下。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3142878" y="2466517"/>
            <a:ext cx="7992888" cy="132331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502919" y="2604072"/>
            <a:ext cx="7272807" cy="96128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tar -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zxvf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 /export/software/apache-hive-4.1.0-bin.tar.gz -C /export/servers/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21" name="圆角矩形 8"/>
          <p:cNvSpPr/>
          <p:nvPr/>
        </p:nvSpPr>
        <p:spPr>
          <a:xfrm>
            <a:off x="1034895" y="4109635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22" name="文本框 10"/>
          <p:cNvSpPr txBox="1"/>
          <p:nvPr/>
        </p:nvSpPr>
        <p:spPr>
          <a:xfrm flipH="1">
            <a:off x="1124007" y="4245374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04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1"/>
          <p:cNvSpPr txBox="1"/>
          <p:nvPr/>
        </p:nvSpPr>
        <p:spPr>
          <a:xfrm>
            <a:off x="2982454" y="4016709"/>
            <a:ext cx="7937288" cy="92525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4572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重命名目录</a:t>
            </a:r>
            <a:endParaRPr lang="en-US" altLang="zh-CN" sz="2000" b="1" kern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lvl="0" defTabSz="457200">
              <a:lnSpc>
                <a:spcPct val="150000"/>
              </a:lnSpc>
              <a:defRPr/>
            </a:pPr>
            <a:r>
              <a:rPr lang="zh-CN" altLang="en-US" dirty="0">
                <a:solidFill>
                  <a:srgbClr val="595959"/>
                </a:solidFill>
              </a:rPr>
              <a:t>将</a:t>
            </a:r>
            <a:r>
              <a:rPr lang="en-US" altLang="zh-CN" dirty="0">
                <a:solidFill>
                  <a:srgbClr val="595959"/>
                </a:solidFill>
              </a:rPr>
              <a:t>Hive</a:t>
            </a:r>
            <a:r>
              <a:rPr lang="zh-CN" altLang="en-US" dirty="0">
                <a:solidFill>
                  <a:srgbClr val="595959"/>
                </a:solidFill>
              </a:rPr>
              <a:t>的安装目录重命名为</a:t>
            </a:r>
            <a:r>
              <a:rPr lang="en-US" altLang="zh-CN" dirty="0">
                <a:solidFill>
                  <a:srgbClr val="1369B2"/>
                </a:solidFill>
              </a:rPr>
              <a:t>hive-4.1.0</a:t>
            </a:r>
            <a:r>
              <a:rPr lang="zh-CN" altLang="en-US" dirty="0">
                <a:solidFill>
                  <a:srgbClr val="595959"/>
                </a:solidFill>
              </a:rPr>
              <a:t>，具体命令如下。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142878" y="5245877"/>
            <a:ext cx="7992888" cy="132331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502919" y="5383432"/>
            <a:ext cx="7272807" cy="96128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mv /export/servers/apache-hive-4.1.0-bin/ /export/servers/hive-4.1.0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2.2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任务：基于内嵌模式部署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endParaRPr lang="en-US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圆角矩形 8"/>
          <p:cNvSpPr/>
          <p:nvPr/>
        </p:nvSpPr>
        <p:spPr>
          <a:xfrm>
            <a:off x="1043272" y="1250098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文本框 10"/>
          <p:cNvSpPr txBox="1"/>
          <p:nvPr/>
        </p:nvSpPr>
        <p:spPr>
          <a:xfrm flipH="1">
            <a:off x="1132384" y="1385837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05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1"/>
          <p:cNvSpPr txBox="1"/>
          <p:nvPr/>
        </p:nvSpPr>
        <p:spPr>
          <a:xfrm>
            <a:off x="2998862" y="1157172"/>
            <a:ext cx="7937288" cy="92525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4572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配置</a:t>
            </a:r>
            <a:r>
              <a:rPr lang="en-US" altLang="zh-CN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endParaRPr lang="en-US" altLang="zh-CN" sz="2000" b="1" kern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lvl="0" defTabSz="457200">
              <a:lnSpc>
                <a:spcPct val="150000"/>
              </a:lnSpc>
              <a:defRPr/>
            </a:pPr>
            <a:r>
              <a:rPr lang="zh-CN" altLang="en-US" dirty="0">
                <a:solidFill>
                  <a:srgbClr val="595959"/>
                </a:solidFill>
              </a:rPr>
              <a:t>在</a:t>
            </a:r>
            <a:r>
              <a:rPr lang="en-US" altLang="zh-CN" dirty="0">
                <a:solidFill>
                  <a:srgbClr val="595959"/>
                </a:solidFill>
              </a:rPr>
              <a:t>Hive</a:t>
            </a:r>
            <a:r>
              <a:rPr lang="zh-CN" altLang="en-US" dirty="0">
                <a:solidFill>
                  <a:srgbClr val="595959"/>
                </a:solidFill>
              </a:rPr>
              <a:t>安装目录的</a:t>
            </a:r>
            <a:r>
              <a:rPr lang="en-US" altLang="zh-CN" dirty="0">
                <a:solidFill>
                  <a:srgbClr val="595959"/>
                </a:solidFill>
              </a:rPr>
              <a:t>conf</a:t>
            </a:r>
            <a:r>
              <a:rPr lang="zh-CN" altLang="en-US" dirty="0">
                <a:solidFill>
                  <a:srgbClr val="595959"/>
                </a:solidFill>
              </a:rPr>
              <a:t>目录下编辑</a:t>
            </a:r>
            <a:r>
              <a:rPr lang="en-US" altLang="zh-CN" dirty="0">
                <a:solidFill>
                  <a:srgbClr val="595959"/>
                </a:solidFill>
              </a:rPr>
              <a:t>Hive</a:t>
            </a:r>
            <a:r>
              <a:rPr lang="zh-CN" altLang="en-US" dirty="0">
                <a:solidFill>
                  <a:srgbClr val="595959"/>
                </a:solidFill>
              </a:rPr>
              <a:t>配置文件</a:t>
            </a:r>
            <a:r>
              <a:rPr lang="en-US" altLang="zh-CN" dirty="0">
                <a:solidFill>
                  <a:srgbClr val="1369B2"/>
                </a:solidFill>
              </a:rPr>
              <a:t>hive-site.xml</a:t>
            </a:r>
            <a:r>
              <a:rPr lang="zh-CN" altLang="en-US" dirty="0">
                <a:solidFill>
                  <a:srgbClr val="595959"/>
                </a:solidFill>
              </a:rPr>
              <a:t>，具体命令如下。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3142878" y="2466517"/>
            <a:ext cx="7992888" cy="11072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502919" y="2709714"/>
            <a:ext cx="7272807" cy="49962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vi /export/servers/hive-4.1.0/conf/hive-site.xml 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2.2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任务：基于内嵌模式部署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endParaRPr lang="en-US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圆角矩形 8"/>
          <p:cNvSpPr/>
          <p:nvPr/>
        </p:nvSpPr>
        <p:spPr>
          <a:xfrm>
            <a:off x="1043272" y="1250098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文本框 10"/>
          <p:cNvSpPr txBox="1"/>
          <p:nvPr/>
        </p:nvSpPr>
        <p:spPr>
          <a:xfrm flipH="1">
            <a:off x="1132384" y="1385837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05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1"/>
          <p:cNvSpPr txBox="1"/>
          <p:nvPr/>
        </p:nvSpPr>
        <p:spPr>
          <a:xfrm>
            <a:off x="2998862" y="1157172"/>
            <a:ext cx="7937288" cy="92525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4572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配置</a:t>
            </a:r>
            <a:r>
              <a:rPr lang="en-US" altLang="zh-CN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endParaRPr lang="en-US" altLang="zh-CN" sz="2000" b="1" kern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lvl="0" defTabSz="457200">
              <a:lnSpc>
                <a:spcPct val="150000"/>
              </a:lnSpc>
              <a:defRPr/>
            </a:pPr>
            <a:r>
              <a:rPr lang="zh-CN" altLang="en-US" dirty="0">
                <a:solidFill>
                  <a:srgbClr val="595959"/>
                </a:solidFill>
              </a:rPr>
              <a:t>在配置文件</a:t>
            </a:r>
            <a:r>
              <a:rPr lang="en-US" altLang="zh-CN" dirty="0">
                <a:solidFill>
                  <a:srgbClr val="1369B2"/>
                </a:solidFill>
              </a:rPr>
              <a:t>hive-site.xml</a:t>
            </a:r>
            <a:r>
              <a:rPr lang="zh-CN" altLang="en-US" dirty="0">
                <a:solidFill>
                  <a:srgbClr val="595959"/>
                </a:solidFill>
              </a:rPr>
              <a:t>中添加如下内容。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91350" y="2436962"/>
            <a:ext cx="3662218" cy="3936884"/>
          </a:xfrm>
          <a:prstGeom prst="rect">
            <a:avLst/>
          </a:prstGeom>
        </p:spPr>
      </p:pic>
      <p:sp>
        <p:nvSpPr>
          <p:cNvPr id="11" name="原创设计师QQ598969553          _3"/>
          <p:cNvSpPr/>
          <p:nvPr/>
        </p:nvSpPr>
        <p:spPr>
          <a:xfrm>
            <a:off x="3213015" y="3631917"/>
            <a:ext cx="2514034" cy="796752"/>
          </a:xfrm>
          <a:prstGeom prst="roundRect">
            <a:avLst>
              <a:gd name="adj" fmla="val 9083"/>
            </a:avLst>
          </a:prstGeom>
          <a:noFill/>
          <a:ln>
            <a:solidFill>
              <a:srgbClr val="ADBA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原创设计师QQ598969553          _6"/>
          <p:cNvSpPr/>
          <p:nvPr/>
        </p:nvSpPr>
        <p:spPr>
          <a:xfrm>
            <a:off x="3777501" y="3406552"/>
            <a:ext cx="1384341" cy="462161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101600" dist="762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450340">
              <a:lnSpc>
                <a:spcPct val="200000"/>
              </a:lnSpc>
            </a:pPr>
            <a:endParaRPr lang="zh-CN" altLang="en-US" sz="12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4" name="原创设计师QQ598969553          _7"/>
          <p:cNvSpPr txBox="1"/>
          <p:nvPr/>
        </p:nvSpPr>
        <p:spPr>
          <a:xfrm>
            <a:off x="3965131" y="3456383"/>
            <a:ext cx="1009079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点击查看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5" name="图形 25" descr="指向右边的反手食指 轮廓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5580543">
            <a:off x="4240915" y="4309311"/>
            <a:ext cx="689444" cy="689444"/>
          </a:xfrm>
          <a:prstGeom prst="rect">
            <a:avLst/>
          </a:prstGeom>
        </p:spPr>
      </p:pic>
      <p:pic>
        <p:nvPicPr>
          <p:cNvPr id="16" name="对象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5347" y="3793568"/>
            <a:ext cx="1076138" cy="691624"/>
          </a:xfrm>
        </p:spPr>
      </p:pic>
      <p:pic>
        <p:nvPicPr>
          <p:cNvPr id="17" name="对象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63612" y="3793568"/>
            <a:ext cx="1939607" cy="706935"/>
          </a:xfrm>
        </p:spPr>
      </p:pic>
      <p:pic>
        <p:nvPicPr>
          <p:cNvPr id="18" name="对象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67980" y="3892564"/>
            <a:ext cx="930870" cy="576847"/>
          </a:xfrm>
        </p:spPr>
      </p:pic>
      <p:graphicFrame>
        <p:nvGraphicFramePr>
          <p:cNvPr id="3" name="对象 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715931" y="3812677"/>
          <a:ext cx="1335103" cy="6236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0" name="包装程序外壳对象" showAsIcon="1" r:id="rId7" imgW="1381125" imgH="638175" progId="Package">
                  <p:embed/>
                </p:oleObj>
              </mc:Choice>
              <mc:Fallback>
                <p:oleObj name="包装程序外壳对象" showAsIcon="1" r:id="rId7" imgW="1381125" imgH="638175" progId="Package">
                  <p:embed/>
                  <p:pic>
                    <p:nvPicPr>
                      <p:cNvPr id="0" name="对象 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715931" y="3812677"/>
                        <a:ext cx="1335103" cy="6236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2.2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任务：基于内嵌模式部署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endParaRPr lang="en-US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圆角矩形 8"/>
          <p:cNvSpPr/>
          <p:nvPr/>
        </p:nvSpPr>
        <p:spPr>
          <a:xfrm>
            <a:off x="1043272" y="1250098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文本框 10"/>
          <p:cNvSpPr txBox="1"/>
          <p:nvPr/>
        </p:nvSpPr>
        <p:spPr>
          <a:xfrm flipH="1">
            <a:off x="1132384" y="1385837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06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1"/>
          <p:cNvSpPr txBox="1"/>
          <p:nvPr/>
        </p:nvSpPr>
        <p:spPr>
          <a:xfrm>
            <a:off x="2998862" y="1157172"/>
            <a:ext cx="8568952" cy="134075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配置</a:t>
            </a:r>
            <a:r>
              <a:rPr lang="en-US" altLang="zh-CN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r>
              <a:rPr lang="zh-CN" altLang="en-US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系统环境变量</a:t>
            </a:r>
            <a:endParaRPr lang="en-US" altLang="zh-CN" sz="2000" b="1" kern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lvl="0" defTabSz="457200">
              <a:lnSpc>
                <a:spcPct val="150000"/>
              </a:lnSpc>
              <a:defRPr/>
            </a:pPr>
            <a:r>
              <a:rPr lang="zh-CN" altLang="en-US" dirty="0">
                <a:solidFill>
                  <a:srgbClr val="595959"/>
                </a:solidFill>
              </a:rPr>
              <a:t>为了便于</a:t>
            </a:r>
            <a:r>
              <a:rPr lang="en-US" altLang="zh-CN" dirty="0">
                <a:solidFill>
                  <a:srgbClr val="595959"/>
                </a:solidFill>
              </a:rPr>
              <a:t>Hive</a:t>
            </a:r>
            <a:r>
              <a:rPr lang="zh-CN" altLang="en-US" dirty="0">
                <a:solidFill>
                  <a:srgbClr val="595959"/>
                </a:solidFill>
              </a:rPr>
              <a:t>的管理和使用，需要在虚拟机</a:t>
            </a:r>
            <a:r>
              <a:rPr lang="en-US" altLang="zh-CN" dirty="0">
                <a:solidFill>
                  <a:srgbClr val="595959"/>
                </a:solidFill>
              </a:rPr>
              <a:t>Node03</a:t>
            </a:r>
            <a:r>
              <a:rPr lang="zh-CN" altLang="en-US" dirty="0">
                <a:solidFill>
                  <a:srgbClr val="595959"/>
                </a:solidFill>
              </a:rPr>
              <a:t>中配置</a:t>
            </a:r>
            <a:r>
              <a:rPr lang="en-US" altLang="zh-CN" dirty="0">
                <a:solidFill>
                  <a:srgbClr val="1369B2"/>
                </a:solidFill>
              </a:rPr>
              <a:t>Hive</a:t>
            </a:r>
            <a:r>
              <a:rPr lang="zh-CN" altLang="en-US" dirty="0">
                <a:solidFill>
                  <a:srgbClr val="1369B2"/>
                </a:solidFill>
              </a:rPr>
              <a:t>系统环境变量</a:t>
            </a:r>
            <a:r>
              <a:rPr lang="zh-CN" altLang="en-US" dirty="0">
                <a:solidFill>
                  <a:srgbClr val="595959"/>
                </a:solidFill>
              </a:rPr>
              <a:t>。在虚拟机</a:t>
            </a:r>
            <a:r>
              <a:rPr lang="en-US" altLang="zh-CN" dirty="0">
                <a:solidFill>
                  <a:srgbClr val="595959"/>
                </a:solidFill>
              </a:rPr>
              <a:t>Node03</a:t>
            </a:r>
            <a:r>
              <a:rPr lang="zh-CN" altLang="en-US" dirty="0">
                <a:solidFill>
                  <a:srgbClr val="595959"/>
                </a:solidFill>
              </a:rPr>
              <a:t>中编辑系统环境变量文件</a:t>
            </a:r>
            <a:r>
              <a:rPr lang="en-US" altLang="zh-CN" dirty="0">
                <a:solidFill>
                  <a:srgbClr val="1369B2"/>
                </a:solidFill>
              </a:rPr>
              <a:t>profile</a:t>
            </a:r>
            <a:r>
              <a:rPr lang="zh-CN" altLang="en-US" dirty="0">
                <a:solidFill>
                  <a:srgbClr val="595959"/>
                </a:solidFill>
              </a:rPr>
              <a:t>，具体命令如下。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070870" y="2709714"/>
            <a:ext cx="7992888" cy="11072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430911" y="2952911"/>
            <a:ext cx="7272807" cy="49962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vi /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etc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/profile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25" name="1"/>
          <p:cNvSpPr txBox="1"/>
          <p:nvPr/>
        </p:nvSpPr>
        <p:spPr>
          <a:xfrm>
            <a:off x="2965385" y="3933850"/>
            <a:ext cx="8568952" cy="4635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dirty="0">
                <a:solidFill>
                  <a:srgbClr val="595959"/>
                </a:solidFill>
              </a:rPr>
              <a:t>上述命令执行完成后，在</a:t>
            </a:r>
            <a:r>
              <a:rPr lang="zh-CN" altLang="en-US" dirty="0">
                <a:solidFill>
                  <a:srgbClr val="1369B2"/>
                </a:solidFill>
              </a:rPr>
              <a:t>系统环境变量文件</a:t>
            </a:r>
            <a:r>
              <a:rPr lang="en-US" altLang="zh-CN" dirty="0">
                <a:solidFill>
                  <a:srgbClr val="1369B2"/>
                </a:solidFill>
              </a:rPr>
              <a:t>profile</a:t>
            </a:r>
            <a:r>
              <a:rPr lang="zh-CN" altLang="en-US" dirty="0">
                <a:solidFill>
                  <a:srgbClr val="595959"/>
                </a:solidFill>
              </a:rPr>
              <a:t>的末尾添加如下内容。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3070870" y="4595123"/>
            <a:ext cx="7992888" cy="149896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430911" y="4838320"/>
            <a:ext cx="7272807" cy="96128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export HIVE_HOME=/export/servers/hive-4.1.0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export PATH=$HIVE_HOME/bin:$PATH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2.2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任务：基于内嵌模式部署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endParaRPr lang="en-US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圆角矩形 8"/>
          <p:cNvSpPr/>
          <p:nvPr/>
        </p:nvSpPr>
        <p:spPr>
          <a:xfrm>
            <a:off x="1043272" y="1250098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文本框 10"/>
          <p:cNvSpPr txBox="1"/>
          <p:nvPr/>
        </p:nvSpPr>
        <p:spPr>
          <a:xfrm flipH="1">
            <a:off x="1132384" y="1385837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07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1"/>
          <p:cNvSpPr txBox="1"/>
          <p:nvPr/>
        </p:nvSpPr>
        <p:spPr>
          <a:xfrm>
            <a:off x="2998862" y="1157172"/>
            <a:ext cx="8568952" cy="134075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初始化系统环境变量</a:t>
            </a:r>
            <a:endParaRPr lang="en-US" altLang="zh-CN" sz="2000" b="1" kern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lvl="0" defTabSz="457200">
              <a:lnSpc>
                <a:spcPct val="150000"/>
              </a:lnSpc>
              <a:defRPr/>
            </a:pPr>
            <a:r>
              <a:rPr lang="zh-CN" altLang="en-US" dirty="0">
                <a:solidFill>
                  <a:srgbClr val="595959"/>
                </a:solidFill>
              </a:rPr>
              <a:t>初始化虚拟机的系统环境变量，使</a:t>
            </a:r>
            <a:r>
              <a:rPr lang="zh-CN" altLang="en-US" dirty="0">
                <a:solidFill>
                  <a:srgbClr val="1369B2"/>
                </a:solidFill>
              </a:rPr>
              <a:t>系统环境变量文件</a:t>
            </a:r>
            <a:r>
              <a:rPr lang="en-US" altLang="zh-CN" dirty="0">
                <a:solidFill>
                  <a:srgbClr val="1369B2"/>
                </a:solidFill>
              </a:rPr>
              <a:t>profile</a:t>
            </a:r>
            <a:r>
              <a:rPr lang="zh-CN" altLang="en-US" dirty="0">
                <a:solidFill>
                  <a:srgbClr val="595959"/>
                </a:solidFill>
              </a:rPr>
              <a:t>中添加的内容生效，在虚拟机</a:t>
            </a:r>
            <a:r>
              <a:rPr lang="en-US" altLang="zh-CN" dirty="0">
                <a:solidFill>
                  <a:srgbClr val="595959"/>
                </a:solidFill>
              </a:rPr>
              <a:t>Node03</a:t>
            </a:r>
            <a:r>
              <a:rPr lang="zh-CN" altLang="en-US" dirty="0">
                <a:solidFill>
                  <a:srgbClr val="595959"/>
                </a:solidFill>
              </a:rPr>
              <a:t>执行如下命令。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070870" y="2709714"/>
            <a:ext cx="7992888" cy="11072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430911" y="2952911"/>
            <a:ext cx="7272807" cy="49962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source /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etc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/profile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2.2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任务：基于内嵌模式部署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endParaRPr lang="en-US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圆角矩形 8"/>
          <p:cNvSpPr/>
          <p:nvPr/>
        </p:nvSpPr>
        <p:spPr>
          <a:xfrm>
            <a:off x="1043272" y="1250098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文本框 10"/>
          <p:cNvSpPr txBox="1"/>
          <p:nvPr/>
        </p:nvSpPr>
        <p:spPr>
          <a:xfrm flipH="1">
            <a:off x="1132384" y="1385837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08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1"/>
          <p:cNvSpPr txBox="1"/>
          <p:nvPr/>
        </p:nvSpPr>
        <p:spPr>
          <a:xfrm>
            <a:off x="2998862" y="1157172"/>
            <a:ext cx="8568952" cy="134075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初始化</a:t>
            </a:r>
            <a:r>
              <a:rPr lang="en-US" altLang="zh-CN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r>
              <a:rPr lang="zh-CN" altLang="en-US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元数据</a:t>
            </a:r>
            <a:endParaRPr lang="en-US" altLang="zh-CN" sz="2000" b="1" kern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lvl="0" defTabSz="457200">
              <a:lnSpc>
                <a:spcPct val="150000"/>
              </a:lnSpc>
              <a:defRPr/>
            </a:pPr>
            <a:r>
              <a:rPr lang="zh-CN" altLang="en-US" dirty="0">
                <a:solidFill>
                  <a:srgbClr val="595959"/>
                </a:solidFill>
              </a:rPr>
              <a:t>在嵌入式</a:t>
            </a:r>
            <a:r>
              <a:rPr lang="en-US" altLang="zh-CN" dirty="0">
                <a:solidFill>
                  <a:srgbClr val="595959"/>
                </a:solidFill>
              </a:rPr>
              <a:t>Derby</a:t>
            </a:r>
            <a:r>
              <a:rPr lang="zh-CN" altLang="en-US" dirty="0">
                <a:solidFill>
                  <a:srgbClr val="595959"/>
                </a:solidFill>
              </a:rPr>
              <a:t>数据库中完成</a:t>
            </a:r>
            <a:r>
              <a:rPr lang="en-US" altLang="zh-CN" dirty="0">
                <a:solidFill>
                  <a:srgbClr val="1369B2"/>
                </a:solidFill>
              </a:rPr>
              <a:t>Hive</a:t>
            </a:r>
            <a:r>
              <a:rPr lang="zh-CN" altLang="en-US" dirty="0">
                <a:solidFill>
                  <a:srgbClr val="1369B2"/>
                </a:solidFill>
              </a:rPr>
              <a:t>元数据</a:t>
            </a:r>
            <a:r>
              <a:rPr lang="zh-CN" altLang="en-US" dirty="0">
                <a:solidFill>
                  <a:srgbClr val="595959"/>
                </a:solidFill>
              </a:rPr>
              <a:t>的初始化操作，构建</a:t>
            </a:r>
            <a:r>
              <a:rPr lang="en-US" altLang="zh-CN" dirty="0">
                <a:solidFill>
                  <a:srgbClr val="595959"/>
                </a:solidFill>
              </a:rPr>
              <a:t>Hive</a:t>
            </a:r>
            <a:r>
              <a:rPr lang="zh-CN" altLang="en-US" dirty="0">
                <a:solidFill>
                  <a:srgbClr val="595959"/>
                </a:solidFill>
              </a:rPr>
              <a:t>运行所需的元数据表结构，具体命令如下。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070870" y="2709714"/>
            <a:ext cx="7992888" cy="11072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430911" y="2952911"/>
            <a:ext cx="7272807" cy="49962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schematool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 -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dbType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 derby -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initSchema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9" name="圆角矩形标注 8"/>
          <p:cNvSpPr/>
          <p:nvPr/>
        </p:nvSpPr>
        <p:spPr bwMode="auto">
          <a:xfrm>
            <a:off x="3222508" y="4404506"/>
            <a:ext cx="7625226" cy="1296145"/>
          </a:xfrm>
          <a:prstGeom prst="wedgeRoundRectCallout">
            <a:avLst>
              <a:gd name="adj1" fmla="val 15982"/>
              <a:gd name="adj2" fmla="val -81426"/>
              <a:gd name="adj3" fmla="val 16667"/>
            </a:avLst>
          </a:prstGeom>
          <a:solidFill>
            <a:srgbClr val="A3D3FF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上述命令执行完成后，若输出“</a:t>
            </a:r>
            <a:r>
              <a:rPr 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Initialization script completed”，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则说明已在嵌入式</a:t>
            </a:r>
            <a:r>
              <a:rPr 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Derby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数据库中成功完成</a:t>
            </a:r>
            <a:r>
              <a:rPr 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元数据的初始化。</a:t>
            </a:r>
            <a:endParaRPr lang="zh-CN" altLang="en-US" sz="16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2.2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任务：基于内嵌模式部署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endParaRPr lang="en-US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圆角矩形 8"/>
          <p:cNvSpPr/>
          <p:nvPr/>
        </p:nvSpPr>
        <p:spPr>
          <a:xfrm>
            <a:off x="1043272" y="1250098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文本框 10"/>
          <p:cNvSpPr txBox="1"/>
          <p:nvPr/>
        </p:nvSpPr>
        <p:spPr>
          <a:xfrm flipH="1">
            <a:off x="1132384" y="1385837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09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1"/>
          <p:cNvSpPr txBox="1"/>
          <p:nvPr/>
        </p:nvSpPr>
        <p:spPr>
          <a:xfrm>
            <a:off x="2998862" y="1157172"/>
            <a:ext cx="8568952" cy="21730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操作</a:t>
            </a:r>
            <a:r>
              <a:rPr lang="en-US" altLang="zh-CN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endParaRPr lang="en-US" altLang="zh-CN" sz="2000" b="1" kern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lvl="0" defTabSz="457200">
              <a:lnSpc>
                <a:spcPct val="150000"/>
              </a:lnSpc>
              <a:defRPr/>
            </a:pPr>
            <a:r>
              <a:rPr lang="zh-CN" altLang="en-US" dirty="0">
                <a:solidFill>
                  <a:srgbClr val="595959"/>
                </a:solidFill>
              </a:rPr>
              <a:t>在内嵌模式下，当用户通过</a:t>
            </a:r>
            <a:r>
              <a:rPr lang="en-US" altLang="zh-CN" dirty="0">
                <a:solidFill>
                  <a:srgbClr val="1369B2"/>
                </a:solidFill>
              </a:rPr>
              <a:t>Beeline</a:t>
            </a:r>
            <a:r>
              <a:rPr lang="zh-CN" altLang="en-US" dirty="0">
                <a:solidFill>
                  <a:srgbClr val="1369B2"/>
                </a:solidFill>
              </a:rPr>
              <a:t>连接</a:t>
            </a:r>
            <a:r>
              <a:rPr lang="en-US" altLang="zh-CN" dirty="0">
                <a:solidFill>
                  <a:srgbClr val="1369B2"/>
                </a:solidFill>
              </a:rPr>
              <a:t>HiveServer2</a:t>
            </a:r>
            <a:r>
              <a:rPr lang="zh-CN" altLang="en-US" dirty="0">
                <a:solidFill>
                  <a:srgbClr val="595959"/>
                </a:solidFill>
              </a:rPr>
              <a:t>操作</a:t>
            </a:r>
            <a:r>
              <a:rPr lang="en-US" altLang="zh-CN" dirty="0">
                <a:solidFill>
                  <a:srgbClr val="595959"/>
                </a:solidFill>
              </a:rPr>
              <a:t>Hive</a:t>
            </a:r>
            <a:r>
              <a:rPr lang="zh-CN" altLang="en-US" dirty="0">
                <a:solidFill>
                  <a:srgbClr val="595959"/>
                </a:solidFill>
              </a:rPr>
              <a:t>时，由于</a:t>
            </a:r>
            <a:r>
              <a:rPr lang="en-US" altLang="zh-CN" dirty="0">
                <a:solidFill>
                  <a:srgbClr val="595959"/>
                </a:solidFill>
              </a:rPr>
              <a:t>HiveServer2</a:t>
            </a:r>
            <a:r>
              <a:rPr lang="zh-CN" altLang="en-US" dirty="0">
                <a:solidFill>
                  <a:srgbClr val="595959"/>
                </a:solidFill>
              </a:rPr>
              <a:t>并非作为独立</a:t>
            </a:r>
            <a:r>
              <a:rPr lang="en-US" altLang="zh-CN" dirty="0">
                <a:solidFill>
                  <a:srgbClr val="595959"/>
                </a:solidFill>
              </a:rPr>
              <a:t>JVM</a:t>
            </a:r>
            <a:r>
              <a:rPr lang="zh-CN" altLang="en-US" dirty="0">
                <a:solidFill>
                  <a:srgbClr val="595959"/>
                </a:solidFill>
              </a:rPr>
              <a:t>进程运行，而是以嵌入方式与</a:t>
            </a:r>
            <a:r>
              <a:rPr lang="en-US" altLang="zh-CN" dirty="0">
                <a:solidFill>
                  <a:srgbClr val="595959"/>
                </a:solidFill>
              </a:rPr>
              <a:t>Beeline</a:t>
            </a:r>
            <a:r>
              <a:rPr lang="zh-CN" altLang="en-US" dirty="0">
                <a:solidFill>
                  <a:srgbClr val="595959"/>
                </a:solidFill>
              </a:rPr>
              <a:t>共处同一</a:t>
            </a:r>
            <a:r>
              <a:rPr lang="en-US" altLang="zh-CN" dirty="0">
                <a:solidFill>
                  <a:srgbClr val="595959"/>
                </a:solidFill>
              </a:rPr>
              <a:t>JVM</a:t>
            </a:r>
            <a:r>
              <a:rPr lang="zh-CN" altLang="en-US" dirty="0">
                <a:solidFill>
                  <a:srgbClr val="595959"/>
                </a:solidFill>
              </a:rPr>
              <a:t>进程，所以无须在连接地址中指定主机名和端口号，相应地也无法指定默认访问的数据库。</a:t>
            </a:r>
            <a:endParaRPr lang="en-US" altLang="zh-CN" dirty="0">
              <a:solidFill>
                <a:srgbClr val="595959"/>
              </a:solidFill>
            </a:endParaRPr>
          </a:p>
          <a:p>
            <a:pPr lvl="0" defTabSz="457200">
              <a:lnSpc>
                <a:spcPct val="150000"/>
              </a:lnSpc>
              <a:defRPr/>
            </a:pPr>
            <a:r>
              <a:rPr lang="zh-CN" altLang="en-US" dirty="0">
                <a:solidFill>
                  <a:srgbClr val="595959"/>
                </a:solidFill>
              </a:rPr>
              <a:t>通过</a:t>
            </a:r>
            <a:r>
              <a:rPr lang="en-US" altLang="zh-CN" dirty="0">
                <a:solidFill>
                  <a:srgbClr val="595959"/>
                </a:solidFill>
              </a:rPr>
              <a:t>Beeline</a:t>
            </a:r>
            <a:r>
              <a:rPr lang="zh-CN" altLang="en-US" dirty="0">
                <a:solidFill>
                  <a:srgbClr val="595959"/>
                </a:solidFill>
              </a:rPr>
              <a:t>连接</a:t>
            </a:r>
            <a:r>
              <a:rPr lang="en-US" altLang="zh-CN" dirty="0">
                <a:solidFill>
                  <a:srgbClr val="595959"/>
                </a:solidFill>
              </a:rPr>
              <a:t>HiveServer2</a:t>
            </a:r>
            <a:r>
              <a:rPr lang="zh-CN" altLang="en-US" dirty="0">
                <a:solidFill>
                  <a:srgbClr val="595959"/>
                </a:solidFill>
              </a:rPr>
              <a:t>，在虚拟机</a:t>
            </a:r>
            <a:r>
              <a:rPr lang="en-US" altLang="zh-CN" dirty="0">
                <a:solidFill>
                  <a:srgbClr val="595959"/>
                </a:solidFill>
              </a:rPr>
              <a:t>Node03</a:t>
            </a:r>
            <a:r>
              <a:rPr lang="zh-CN" altLang="en-US" dirty="0">
                <a:solidFill>
                  <a:srgbClr val="595959"/>
                </a:solidFill>
              </a:rPr>
              <a:t>执行如下命令。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070870" y="3573810"/>
            <a:ext cx="7992888" cy="11072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430911" y="3817007"/>
            <a:ext cx="7272807" cy="49962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nl-NL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beeline -u jdbc:hive2:// -n root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10" name="圆角矩形标注 8"/>
          <p:cNvSpPr/>
          <p:nvPr/>
        </p:nvSpPr>
        <p:spPr bwMode="auto">
          <a:xfrm>
            <a:off x="3214886" y="5085978"/>
            <a:ext cx="7625226" cy="1296145"/>
          </a:xfrm>
          <a:prstGeom prst="wedgeRoundRectCallout">
            <a:avLst>
              <a:gd name="adj1" fmla="val 15982"/>
              <a:gd name="adj2" fmla="val -81426"/>
              <a:gd name="adj3" fmla="val 16667"/>
            </a:avLst>
          </a:prstGeom>
          <a:solidFill>
            <a:srgbClr val="A3D3FF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上述命令执行完成后，会在当前目录下生成一个名为</a:t>
            </a:r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derby.log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的文件，主要用于记录嵌入式</a:t>
            </a:r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Derby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数据库的运行过程、错误信息和调试日志。</a:t>
            </a:r>
            <a:endParaRPr lang="zh-CN" altLang="en-US" sz="16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2.2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任务：基于内嵌模式部署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endParaRPr lang="en-US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圆角矩形 8"/>
          <p:cNvSpPr/>
          <p:nvPr/>
        </p:nvSpPr>
        <p:spPr>
          <a:xfrm>
            <a:off x="1043272" y="1250098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文本框 10"/>
          <p:cNvSpPr txBox="1"/>
          <p:nvPr/>
        </p:nvSpPr>
        <p:spPr>
          <a:xfrm flipH="1">
            <a:off x="1132384" y="1385837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09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1"/>
          <p:cNvSpPr txBox="1"/>
          <p:nvPr/>
        </p:nvSpPr>
        <p:spPr>
          <a:xfrm>
            <a:off x="2998862" y="1157172"/>
            <a:ext cx="8568952" cy="92525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操作</a:t>
            </a:r>
            <a:r>
              <a:rPr lang="en-US" altLang="zh-CN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endParaRPr lang="en-US" altLang="zh-CN" sz="2000" b="1" kern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lvl="0" defTabSz="457200">
              <a:lnSpc>
                <a:spcPct val="150000"/>
              </a:lnSpc>
              <a:defRPr/>
            </a:pPr>
            <a:r>
              <a:rPr lang="zh-CN" altLang="en-US" dirty="0">
                <a:solidFill>
                  <a:srgbClr val="595959"/>
                </a:solidFill>
              </a:rPr>
              <a:t>当</a:t>
            </a:r>
            <a:r>
              <a:rPr lang="en-US" altLang="zh-CN" dirty="0">
                <a:solidFill>
                  <a:srgbClr val="595959"/>
                </a:solidFill>
              </a:rPr>
              <a:t>Beeline</a:t>
            </a:r>
            <a:r>
              <a:rPr lang="zh-CN" altLang="en-US" dirty="0">
                <a:solidFill>
                  <a:srgbClr val="595959"/>
                </a:solidFill>
              </a:rPr>
              <a:t>成功连接</a:t>
            </a:r>
            <a:r>
              <a:rPr lang="en-US" altLang="zh-CN" dirty="0">
                <a:solidFill>
                  <a:srgbClr val="1369B2"/>
                </a:solidFill>
              </a:rPr>
              <a:t>HiveServer2</a:t>
            </a:r>
            <a:r>
              <a:rPr lang="zh-CN" altLang="en-US" dirty="0">
                <a:solidFill>
                  <a:srgbClr val="595959"/>
                </a:solidFill>
              </a:rPr>
              <a:t>后，将自动进入交互界面，如图。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42878" y="2440488"/>
            <a:ext cx="7098783" cy="278950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8"/>
          <p:cNvSpPr txBox="1"/>
          <p:nvPr/>
        </p:nvSpPr>
        <p:spPr>
          <a:xfrm>
            <a:off x="3862958" y="3014345"/>
            <a:ext cx="7128791" cy="707886"/>
          </a:xfrm>
          <a:prstGeom prst="rect">
            <a:avLst/>
          </a:prstGeom>
          <a:noFill/>
        </p:spPr>
        <p:txBody>
          <a:bodyPr wrap="square" lIns="91443" tIns="45720" rIns="91443" bIns="45720" rtlCol="0">
            <a:spAutoFit/>
          </a:bodyPr>
          <a:lstStyle/>
          <a:p>
            <a:r>
              <a:rPr lang="zh-CN" altLang="en-US" sz="40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任务：基于本地模式部署</a:t>
            </a:r>
            <a:r>
              <a:rPr lang="en-US" altLang="zh-CN" sz="40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endParaRPr lang="zh-CN" sz="40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" name="TextBox 48"/>
          <p:cNvSpPr txBox="1"/>
          <p:nvPr/>
        </p:nvSpPr>
        <p:spPr>
          <a:xfrm>
            <a:off x="1626870" y="2809240"/>
            <a:ext cx="1734820" cy="1106805"/>
          </a:xfrm>
          <a:prstGeom prst="rect">
            <a:avLst/>
          </a:prstGeom>
          <a:noFill/>
        </p:spPr>
        <p:txBody>
          <a:bodyPr wrap="square" lIns="91443" tIns="45720" rIns="91443" bIns="45720" rtlCol="0">
            <a:spAutoFit/>
          </a:bodyPr>
          <a:lstStyle/>
          <a:p>
            <a:r>
              <a:rPr lang="en-US" altLang="en-GB" sz="6600" b="1" dirty="0">
                <a:solidFill>
                  <a:srgbClr val="FAFAF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2.3</a:t>
            </a:r>
            <a:endParaRPr lang="en-US" altLang="en-GB" sz="6600" b="1" dirty="0">
              <a:solidFill>
                <a:srgbClr val="FAFAF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2.3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任务：基于本地模式部署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endParaRPr lang="en-US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7" name="原创设计师QQ598969553          _3"/>
          <p:cNvSpPr/>
          <p:nvPr/>
        </p:nvSpPr>
        <p:spPr>
          <a:xfrm>
            <a:off x="856403" y="2513224"/>
            <a:ext cx="4590731" cy="3724882"/>
          </a:xfrm>
          <a:prstGeom prst="roundRect">
            <a:avLst>
              <a:gd name="adj" fmla="val 9083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9" name="原创设计师QQ598969553          _7"/>
          <p:cNvSpPr txBox="1"/>
          <p:nvPr/>
        </p:nvSpPr>
        <p:spPr>
          <a:xfrm>
            <a:off x="856404" y="2799823"/>
            <a:ext cx="45907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1216660">
              <a:spcBef>
                <a:spcPct val="20000"/>
              </a:spcBef>
              <a:defRPr/>
            </a:pPr>
            <a:r>
              <a:rPr lang="zh-CN" altLang="en-US" sz="2800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学习目标</a:t>
            </a:r>
            <a:endParaRPr lang="zh-CN" altLang="en-US" sz="2800" b="1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35166" y="1053530"/>
            <a:ext cx="5638800" cy="5638800"/>
          </a:xfrm>
          <a:prstGeom prst="rect">
            <a:avLst/>
          </a:prstGeom>
        </p:spPr>
      </p:pic>
      <p:sp>
        <p:nvSpPr>
          <p:cNvPr id="7" name="原创设计师QQ598969553          _4"/>
          <p:cNvSpPr/>
          <p:nvPr/>
        </p:nvSpPr>
        <p:spPr>
          <a:xfrm>
            <a:off x="899745" y="4022932"/>
            <a:ext cx="4504046" cy="11350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掌握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的部署，能够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完成基于本地模式部署</a:t>
            </a:r>
            <a:r>
              <a:rPr lang="en-US" altLang="zh-CN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的操作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</a:t>
            </a:r>
            <a:endParaRPr lang="en-US" altLang="zh-CN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7" descr="总结小人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330" y="974715"/>
            <a:ext cx="3375660" cy="5479415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圆角矩形标注 15"/>
          <p:cNvSpPr/>
          <p:nvPr/>
        </p:nvSpPr>
        <p:spPr bwMode="auto">
          <a:xfrm>
            <a:off x="4617720" y="1773610"/>
            <a:ext cx="6805930" cy="3557447"/>
          </a:xfrm>
          <a:prstGeom prst="wedgeRoundRectCallout">
            <a:avLst>
              <a:gd name="adj1" fmla="val -56508"/>
              <a:gd name="adj2" fmla="val 16982"/>
              <a:gd name="adj3" fmla="val 16667"/>
            </a:avLst>
          </a:prstGeom>
          <a:noFill/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文本框 1"/>
          <p:cNvSpPr txBox="1"/>
          <p:nvPr/>
        </p:nvSpPr>
        <p:spPr>
          <a:xfrm>
            <a:off x="5039227" y="1918187"/>
            <a:ext cx="5927055" cy="32696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本地模式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内嵌模式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在部署方式上具有一定相似性，适用于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开发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测试环境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。但相较于内嵌模式，本地模式的核心优势在于实现了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元数据管理的独立化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。在本地模式下，元数据不再保存在嵌入式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Derby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数据库中，而是迁移至外部关系型数据库（如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MySQL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PostgreSQL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等），从而摆脱了单会话访问的限制，支持多用户并发访问元数据服务。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2.3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任务：基于本地模式部署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endParaRPr lang="en-US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1070" y="2061642"/>
            <a:ext cx="6336704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文本框 1"/>
          <p:cNvSpPr txBox="1"/>
          <p:nvPr/>
        </p:nvSpPr>
        <p:spPr>
          <a:xfrm>
            <a:off x="5075895" y="2421682"/>
            <a:ext cx="5927055" cy="14229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在本地模式下，由于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涉及多会话访问，为实现统一的会话管理，通常将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HiveServer2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作为独立的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JVM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进程启动，而</a:t>
            </a:r>
            <a:r>
              <a:rPr lang="en-US" altLang="zh-CN" sz="20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Metastore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仍然以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嵌入方式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运行。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638" y="1773610"/>
            <a:ext cx="3657600" cy="394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2.3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任务：基于本地模式部署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endParaRPr lang="en-US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1"/>
          <p:cNvSpPr txBox="1"/>
          <p:nvPr/>
        </p:nvSpPr>
        <p:spPr>
          <a:xfrm>
            <a:off x="982638" y="1269554"/>
            <a:ext cx="9959503" cy="49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HiveServer2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支持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前台启动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后台启动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两种方式，具体介绍如下。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2.3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任务：基于本地模式部署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endParaRPr lang="en-US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266105" y="2925738"/>
            <a:ext cx="7392567" cy="2887730"/>
            <a:chOff x="2734656" y="2791708"/>
            <a:chExt cx="5343198" cy="2087200"/>
          </a:xfrm>
        </p:grpSpPr>
        <p:sp>
          <p:nvSpPr>
            <p:cNvPr id="8" name="Freeform 76"/>
            <p:cNvSpPr/>
            <p:nvPr/>
          </p:nvSpPr>
          <p:spPr bwMode="auto">
            <a:xfrm>
              <a:off x="3852098" y="4137032"/>
              <a:ext cx="66057" cy="731292"/>
            </a:xfrm>
            <a:custGeom>
              <a:avLst/>
              <a:gdLst>
                <a:gd name="T0" fmla="*/ 0 w 54"/>
                <a:gd name="T1" fmla="*/ 26 h 598"/>
                <a:gd name="T2" fmla="*/ 0 w 54"/>
                <a:gd name="T3" fmla="*/ 570 h 598"/>
                <a:gd name="T4" fmla="*/ 0 w 54"/>
                <a:gd name="T5" fmla="*/ 570 h 598"/>
                <a:gd name="T6" fmla="*/ 2 w 54"/>
                <a:gd name="T7" fmla="*/ 582 h 598"/>
                <a:gd name="T8" fmla="*/ 8 w 54"/>
                <a:gd name="T9" fmla="*/ 590 h 598"/>
                <a:gd name="T10" fmla="*/ 16 w 54"/>
                <a:gd name="T11" fmla="*/ 596 h 598"/>
                <a:gd name="T12" fmla="*/ 26 w 54"/>
                <a:gd name="T13" fmla="*/ 598 h 598"/>
                <a:gd name="T14" fmla="*/ 26 w 54"/>
                <a:gd name="T15" fmla="*/ 598 h 598"/>
                <a:gd name="T16" fmla="*/ 38 w 54"/>
                <a:gd name="T17" fmla="*/ 596 h 598"/>
                <a:gd name="T18" fmla="*/ 46 w 54"/>
                <a:gd name="T19" fmla="*/ 590 h 598"/>
                <a:gd name="T20" fmla="*/ 52 w 54"/>
                <a:gd name="T21" fmla="*/ 582 h 598"/>
                <a:gd name="T22" fmla="*/ 54 w 54"/>
                <a:gd name="T23" fmla="*/ 570 h 598"/>
                <a:gd name="T24" fmla="*/ 54 w 54"/>
                <a:gd name="T25" fmla="*/ 26 h 598"/>
                <a:gd name="T26" fmla="*/ 54 w 54"/>
                <a:gd name="T27" fmla="*/ 26 h 598"/>
                <a:gd name="T28" fmla="*/ 52 w 54"/>
                <a:gd name="T29" fmla="*/ 16 h 598"/>
                <a:gd name="T30" fmla="*/ 46 w 54"/>
                <a:gd name="T31" fmla="*/ 8 h 598"/>
                <a:gd name="T32" fmla="*/ 38 w 54"/>
                <a:gd name="T33" fmla="*/ 2 h 598"/>
                <a:gd name="T34" fmla="*/ 26 w 54"/>
                <a:gd name="T35" fmla="*/ 0 h 598"/>
                <a:gd name="T36" fmla="*/ 26 w 54"/>
                <a:gd name="T37" fmla="*/ 0 h 598"/>
                <a:gd name="T38" fmla="*/ 16 w 54"/>
                <a:gd name="T39" fmla="*/ 2 h 598"/>
                <a:gd name="T40" fmla="*/ 8 w 54"/>
                <a:gd name="T41" fmla="*/ 8 h 598"/>
                <a:gd name="T42" fmla="*/ 2 w 54"/>
                <a:gd name="T43" fmla="*/ 16 h 598"/>
                <a:gd name="T44" fmla="*/ 0 w 54"/>
                <a:gd name="T45" fmla="*/ 26 h 598"/>
                <a:gd name="T46" fmla="*/ 0 w 54"/>
                <a:gd name="T47" fmla="*/ 26 h 59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54"/>
                <a:gd name="T73" fmla="*/ 0 h 598"/>
                <a:gd name="T74" fmla="*/ 54 w 54"/>
                <a:gd name="T75" fmla="*/ 598 h 598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54" h="598">
                  <a:moveTo>
                    <a:pt x="0" y="26"/>
                  </a:moveTo>
                  <a:lnTo>
                    <a:pt x="0" y="570"/>
                  </a:lnTo>
                  <a:lnTo>
                    <a:pt x="2" y="582"/>
                  </a:lnTo>
                  <a:lnTo>
                    <a:pt x="8" y="590"/>
                  </a:lnTo>
                  <a:lnTo>
                    <a:pt x="16" y="596"/>
                  </a:lnTo>
                  <a:lnTo>
                    <a:pt x="26" y="598"/>
                  </a:lnTo>
                  <a:lnTo>
                    <a:pt x="38" y="596"/>
                  </a:lnTo>
                  <a:lnTo>
                    <a:pt x="46" y="590"/>
                  </a:lnTo>
                  <a:lnTo>
                    <a:pt x="52" y="582"/>
                  </a:lnTo>
                  <a:lnTo>
                    <a:pt x="54" y="570"/>
                  </a:lnTo>
                  <a:lnTo>
                    <a:pt x="54" y="26"/>
                  </a:lnTo>
                  <a:lnTo>
                    <a:pt x="52" y="16"/>
                  </a:lnTo>
                  <a:lnTo>
                    <a:pt x="46" y="8"/>
                  </a:lnTo>
                  <a:lnTo>
                    <a:pt x="38" y="2"/>
                  </a:lnTo>
                  <a:lnTo>
                    <a:pt x="26" y="0"/>
                  </a:lnTo>
                  <a:lnTo>
                    <a:pt x="16" y="2"/>
                  </a:lnTo>
                  <a:lnTo>
                    <a:pt x="8" y="8"/>
                  </a:lnTo>
                  <a:lnTo>
                    <a:pt x="2" y="1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BFBFBF">
                <a:lumMod val="40000"/>
                <a:lumOff val="60000"/>
              </a:srgbClr>
            </a:solidFill>
            <a:ln w="9525">
              <a:noFill/>
              <a:round/>
            </a:ln>
          </p:spPr>
          <p:txBody>
            <a:bodyPr wrap="square" lIns="0" tIns="0" rIns="0" bIns="0" anchor="ctr" anchorCtr="0">
              <a:normAutofit/>
            </a:bodyPr>
            <a:lstStyle>
              <a:defPPr>
                <a:defRPr lang="zh-CN"/>
              </a:defPPr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defTabSz="3852545" latinLnBrk="1">
                <a:defRPr/>
              </a:pPr>
              <a:endParaRPr kumimoji="1" lang="ko-KR" altLang="en-US" sz="4265" kern="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9" name="Freeform 77"/>
            <p:cNvSpPr/>
            <p:nvPr/>
          </p:nvSpPr>
          <p:spPr bwMode="auto">
            <a:xfrm>
              <a:off x="3852097" y="4825693"/>
              <a:ext cx="3116958" cy="53215"/>
            </a:xfrm>
            <a:custGeom>
              <a:avLst/>
              <a:gdLst>
                <a:gd name="T0" fmla="*/ 26 w 3162"/>
                <a:gd name="T1" fmla="*/ 0 h 54"/>
                <a:gd name="T2" fmla="*/ 26 w 3162"/>
                <a:gd name="T3" fmla="*/ 0 h 54"/>
                <a:gd name="T4" fmla="*/ 16 w 3162"/>
                <a:gd name="T5" fmla="*/ 2 h 54"/>
                <a:gd name="T6" fmla="*/ 8 w 3162"/>
                <a:gd name="T7" fmla="*/ 8 h 54"/>
                <a:gd name="T8" fmla="*/ 2 w 3162"/>
                <a:gd name="T9" fmla="*/ 16 h 54"/>
                <a:gd name="T10" fmla="*/ 0 w 3162"/>
                <a:gd name="T11" fmla="*/ 26 h 54"/>
                <a:gd name="T12" fmla="*/ 0 w 3162"/>
                <a:gd name="T13" fmla="*/ 26 h 54"/>
                <a:gd name="T14" fmla="*/ 2 w 3162"/>
                <a:gd name="T15" fmla="*/ 38 h 54"/>
                <a:gd name="T16" fmla="*/ 8 w 3162"/>
                <a:gd name="T17" fmla="*/ 46 h 54"/>
                <a:gd name="T18" fmla="*/ 16 w 3162"/>
                <a:gd name="T19" fmla="*/ 52 h 54"/>
                <a:gd name="T20" fmla="*/ 26 w 3162"/>
                <a:gd name="T21" fmla="*/ 54 h 54"/>
                <a:gd name="T22" fmla="*/ 3134 w 3162"/>
                <a:gd name="T23" fmla="*/ 54 h 54"/>
                <a:gd name="T24" fmla="*/ 3134 w 3162"/>
                <a:gd name="T25" fmla="*/ 54 h 54"/>
                <a:gd name="T26" fmla="*/ 3144 w 3162"/>
                <a:gd name="T27" fmla="*/ 52 h 54"/>
                <a:gd name="T28" fmla="*/ 3154 w 3162"/>
                <a:gd name="T29" fmla="*/ 46 h 54"/>
                <a:gd name="T30" fmla="*/ 3160 w 3162"/>
                <a:gd name="T31" fmla="*/ 38 h 54"/>
                <a:gd name="T32" fmla="*/ 3162 w 3162"/>
                <a:gd name="T33" fmla="*/ 26 h 54"/>
                <a:gd name="T34" fmla="*/ 3162 w 3162"/>
                <a:gd name="T35" fmla="*/ 26 h 54"/>
                <a:gd name="T36" fmla="*/ 3160 w 3162"/>
                <a:gd name="T37" fmla="*/ 16 h 54"/>
                <a:gd name="T38" fmla="*/ 3154 w 3162"/>
                <a:gd name="T39" fmla="*/ 8 h 54"/>
                <a:gd name="T40" fmla="*/ 3144 w 3162"/>
                <a:gd name="T41" fmla="*/ 2 h 54"/>
                <a:gd name="T42" fmla="*/ 3134 w 3162"/>
                <a:gd name="T43" fmla="*/ 0 h 54"/>
                <a:gd name="T44" fmla="*/ 26 w 3162"/>
                <a:gd name="T45" fmla="*/ 0 h 54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3162"/>
                <a:gd name="T70" fmla="*/ 0 h 54"/>
                <a:gd name="T71" fmla="*/ 3162 w 3162"/>
                <a:gd name="T72" fmla="*/ 54 h 54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3162" h="54">
                  <a:moveTo>
                    <a:pt x="26" y="0"/>
                  </a:moveTo>
                  <a:lnTo>
                    <a:pt x="26" y="0"/>
                  </a:lnTo>
                  <a:lnTo>
                    <a:pt x="16" y="2"/>
                  </a:lnTo>
                  <a:lnTo>
                    <a:pt x="8" y="8"/>
                  </a:lnTo>
                  <a:lnTo>
                    <a:pt x="2" y="16"/>
                  </a:lnTo>
                  <a:lnTo>
                    <a:pt x="0" y="26"/>
                  </a:lnTo>
                  <a:lnTo>
                    <a:pt x="2" y="38"/>
                  </a:lnTo>
                  <a:lnTo>
                    <a:pt x="8" y="46"/>
                  </a:lnTo>
                  <a:lnTo>
                    <a:pt x="16" y="52"/>
                  </a:lnTo>
                  <a:lnTo>
                    <a:pt x="26" y="54"/>
                  </a:lnTo>
                  <a:lnTo>
                    <a:pt x="3134" y="54"/>
                  </a:lnTo>
                  <a:lnTo>
                    <a:pt x="3144" y="52"/>
                  </a:lnTo>
                  <a:lnTo>
                    <a:pt x="3154" y="46"/>
                  </a:lnTo>
                  <a:lnTo>
                    <a:pt x="3160" y="38"/>
                  </a:lnTo>
                  <a:lnTo>
                    <a:pt x="3162" y="26"/>
                  </a:lnTo>
                  <a:lnTo>
                    <a:pt x="3160" y="16"/>
                  </a:lnTo>
                  <a:lnTo>
                    <a:pt x="3154" y="8"/>
                  </a:lnTo>
                  <a:lnTo>
                    <a:pt x="3144" y="2"/>
                  </a:lnTo>
                  <a:lnTo>
                    <a:pt x="3134" y="0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BFBFBF">
                <a:lumMod val="40000"/>
                <a:lumOff val="60000"/>
              </a:srgbClr>
            </a:solidFill>
            <a:ln w="9525">
              <a:noFill/>
              <a:round/>
            </a:ln>
          </p:spPr>
          <p:txBody>
            <a:bodyPr wrap="square" lIns="0" tIns="0" rIns="0" bIns="0" anchor="ctr" anchorCtr="0">
              <a:normAutofit fontScale="25000" lnSpcReduction="20000"/>
            </a:bodyPr>
            <a:lstStyle>
              <a:defPPr>
                <a:defRPr lang="zh-CN"/>
              </a:defPPr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defTabSz="3852545" latinLnBrk="1">
                <a:defRPr/>
              </a:pPr>
              <a:endParaRPr kumimoji="1" lang="ko-KR" altLang="en-US" sz="4265" kern="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2" name="Freeform 78"/>
            <p:cNvSpPr/>
            <p:nvPr/>
          </p:nvSpPr>
          <p:spPr bwMode="auto">
            <a:xfrm>
              <a:off x="6932864" y="4137032"/>
              <a:ext cx="68503" cy="731292"/>
            </a:xfrm>
            <a:custGeom>
              <a:avLst/>
              <a:gdLst>
                <a:gd name="T0" fmla="*/ 0 w 56"/>
                <a:gd name="T1" fmla="*/ 26 h 598"/>
                <a:gd name="T2" fmla="*/ 0 w 56"/>
                <a:gd name="T3" fmla="*/ 570 h 598"/>
                <a:gd name="T4" fmla="*/ 0 w 56"/>
                <a:gd name="T5" fmla="*/ 570 h 598"/>
                <a:gd name="T6" fmla="*/ 2 w 56"/>
                <a:gd name="T7" fmla="*/ 582 h 598"/>
                <a:gd name="T8" fmla="*/ 8 w 56"/>
                <a:gd name="T9" fmla="*/ 590 h 598"/>
                <a:gd name="T10" fmla="*/ 18 w 56"/>
                <a:gd name="T11" fmla="*/ 596 h 598"/>
                <a:gd name="T12" fmla="*/ 28 w 56"/>
                <a:gd name="T13" fmla="*/ 598 h 598"/>
                <a:gd name="T14" fmla="*/ 28 w 56"/>
                <a:gd name="T15" fmla="*/ 598 h 598"/>
                <a:gd name="T16" fmla="*/ 38 w 56"/>
                <a:gd name="T17" fmla="*/ 596 h 598"/>
                <a:gd name="T18" fmla="*/ 48 w 56"/>
                <a:gd name="T19" fmla="*/ 590 h 598"/>
                <a:gd name="T20" fmla="*/ 54 w 56"/>
                <a:gd name="T21" fmla="*/ 582 h 598"/>
                <a:gd name="T22" fmla="*/ 56 w 56"/>
                <a:gd name="T23" fmla="*/ 570 h 598"/>
                <a:gd name="T24" fmla="*/ 56 w 56"/>
                <a:gd name="T25" fmla="*/ 26 h 598"/>
                <a:gd name="T26" fmla="*/ 56 w 56"/>
                <a:gd name="T27" fmla="*/ 26 h 598"/>
                <a:gd name="T28" fmla="*/ 54 w 56"/>
                <a:gd name="T29" fmla="*/ 16 h 598"/>
                <a:gd name="T30" fmla="*/ 48 w 56"/>
                <a:gd name="T31" fmla="*/ 8 h 598"/>
                <a:gd name="T32" fmla="*/ 38 w 56"/>
                <a:gd name="T33" fmla="*/ 2 h 598"/>
                <a:gd name="T34" fmla="*/ 28 w 56"/>
                <a:gd name="T35" fmla="*/ 0 h 598"/>
                <a:gd name="T36" fmla="*/ 28 w 56"/>
                <a:gd name="T37" fmla="*/ 0 h 598"/>
                <a:gd name="T38" fmla="*/ 18 w 56"/>
                <a:gd name="T39" fmla="*/ 2 h 598"/>
                <a:gd name="T40" fmla="*/ 8 w 56"/>
                <a:gd name="T41" fmla="*/ 8 h 598"/>
                <a:gd name="T42" fmla="*/ 2 w 56"/>
                <a:gd name="T43" fmla="*/ 16 h 598"/>
                <a:gd name="T44" fmla="*/ 0 w 56"/>
                <a:gd name="T45" fmla="*/ 26 h 598"/>
                <a:gd name="T46" fmla="*/ 0 w 56"/>
                <a:gd name="T47" fmla="*/ 26 h 59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56"/>
                <a:gd name="T73" fmla="*/ 0 h 598"/>
                <a:gd name="T74" fmla="*/ 56 w 56"/>
                <a:gd name="T75" fmla="*/ 598 h 598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56" h="598">
                  <a:moveTo>
                    <a:pt x="0" y="26"/>
                  </a:moveTo>
                  <a:lnTo>
                    <a:pt x="0" y="570"/>
                  </a:lnTo>
                  <a:lnTo>
                    <a:pt x="2" y="582"/>
                  </a:lnTo>
                  <a:lnTo>
                    <a:pt x="8" y="590"/>
                  </a:lnTo>
                  <a:lnTo>
                    <a:pt x="18" y="596"/>
                  </a:lnTo>
                  <a:lnTo>
                    <a:pt x="28" y="598"/>
                  </a:lnTo>
                  <a:lnTo>
                    <a:pt x="38" y="596"/>
                  </a:lnTo>
                  <a:lnTo>
                    <a:pt x="48" y="590"/>
                  </a:lnTo>
                  <a:lnTo>
                    <a:pt x="54" y="582"/>
                  </a:lnTo>
                  <a:lnTo>
                    <a:pt x="56" y="570"/>
                  </a:lnTo>
                  <a:lnTo>
                    <a:pt x="56" y="26"/>
                  </a:lnTo>
                  <a:lnTo>
                    <a:pt x="54" y="16"/>
                  </a:lnTo>
                  <a:lnTo>
                    <a:pt x="48" y="8"/>
                  </a:lnTo>
                  <a:lnTo>
                    <a:pt x="38" y="2"/>
                  </a:lnTo>
                  <a:lnTo>
                    <a:pt x="28" y="0"/>
                  </a:lnTo>
                  <a:lnTo>
                    <a:pt x="18" y="2"/>
                  </a:lnTo>
                  <a:lnTo>
                    <a:pt x="8" y="8"/>
                  </a:lnTo>
                  <a:lnTo>
                    <a:pt x="2" y="1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BFBFBF">
                <a:lumMod val="40000"/>
                <a:lumOff val="60000"/>
              </a:srgbClr>
            </a:solidFill>
            <a:ln w="9525">
              <a:noFill/>
              <a:round/>
            </a:ln>
          </p:spPr>
          <p:txBody>
            <a:bodyPr wrap="square" lIns="0" tIns="0" rIns="0" bIns="0" anchor="ctr" anchorCtr="0">
              <a:normAutofit/>
            </a:bodyPr>
            <a:lstStyle>
              <a:defPPr>
                <a:defRPr lang="zh-CN"/>
              </a:defPPr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defTabSz="3852545" latinLnBrk="1">
                <a:defRPr/>
              </a:pPr>
              <a:endParaRPr kumimoji="1" lang="ko-KR" altLang="en-US" sz="4265" kern="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3" name="Freeform 79"/>
            <p:cNvSpPr/>
            <p:nvPr/>
          </p:nvSpPr>
          <p:spPr bwMode="auto">
            <a:xfrm>
              <a:off x="6876086" y="4161086"/>
              <a:ext cx="185937" cy="185881"/>
            </a:xfrm>
            <a:custGeom>
              <a:avLst/>
              <a:gdLst>
                <a:gd name="T0" fmla="*/ 152 w 152"/>
                <a:gd name="T1" fmla="*/ 76 h 152"/>
                <a:gd name="T2" fmla="*/ 152 w 152"/>
                <a:gd name="T3" fmla="*/ 76 h 152"/>
                <a:gd name="T4" fmla="*/ 152 w 152"/>
                <a:gd name="T5" fmla="*/ 92 h 152"/>
                <a:gd name="T6" fmla="*/ 146 w 152"/>
                <a:gd name="T7" fmla="*/ 106 h 152"/>
                <a:gd name="T8" fmla="*/ 140 w 152"/>
                <a:gd name="T9" fmla="*/ 118 h 152"/>
                <a:gd name="T10" fmla="*/ 130 w 152"/>
                <a:gd name="T11" fmla="*/ 130 h 152"/>
                <a:gd name="T12" fmla="*/ 120 w 152"/>
                <a:gd name="T13" fmla="*/ 140 h 152"/>
                <a:gd name="T14" fmla="*/ 106 w 152"/>
                <a:gd name="T15" fmla="*/ 146 h 152"/>
                <a:gd name="T16" fmla="*/ 92 w 152"/>
                <a:gd name="T17" fmla="*/ 152 h 152"/>
                <a:gd name="T18" fmla="*/ 76 w 152"/>
                <a:gd name="T19" fmla="*/ 152 h 152"/>
                <a:gd name="T20" fmla="*/ 76 w 152"/>
                <a:gd name="T21" fmla="*/ 152 h 152"/>
                <a:gd name="T22" fmla="*/ 62 w 152"/>
                <a:gd name="T23" fmla="*/ 152 h 152"/>
                <a:gd name="T24" fmla="*/ 46 w 152"/>
                <a:gd name="T25" fmla="*/ 146 h 152"/>
                <a:gd name="T26" fmla="*/ 34 w 152"/>
                <a:gd name="T27" fmla="*/ 140 h 152"/>
                <a:gd name="T28" fmla="*/ 22 w 152"/>
                <a:gd name="T29" fmla="*/ 130 h 152"/>
                <a:gd name="T30" fmla="*/ 14 w 152"/>
                <a:gd name="T31" fmla="*/ 118 h 152"/>
                <a:gd name="T32" fmla="*/ 6 w 152"/>
                <a:gd name="T33" fmla="*/ 106 h 152"/>
                <a:gd name="T34" fmla="*/ 2 w 152"/>
                <a:gd name="T35" fmla="*/ 92 h 152"/>
                <a:gd name="T36" fmla="*/ 0 w 152"/>
                <a:gd name="T37" fmla="*/ 76 h 152"/>
                <a:gd name="T38" fmla="*/ 0 w 152"/>
                <a:gd name="T39" fmla="*/ 76 h 152"/>
                <a:gd name="T40" fmla="*/ 2 w 152"/>
                <a:gd name="T41" fmla="*/ 60 h 152"/>
                <a:gd name="T42" fmla="*/ 6 w 152"/>
                <a:gd name="T43" fmla="*/ 46 h 152"/>
                <a:gd name="T44" fmla="*/ 14 w 152"/>
                <a:gd name="T45" fmla="*/ 34 h 152"/>
                <a:gd name="T46" fmla="*/ 22 w 152"/>
                <a:gd name="T47" fmla="*/ 22 h 152"/>
                <a:gd name="T48" fmla="*/ 34 w 152"/>
                <a:gd name="T49" fmla="*/ 14 h 152"/>
                <a:gd name="T50" fmla="*/ 46 w 152"/>
                <a:gd name="T51" fmla="*/ 6 h 152"/>
                <a:gd name="T52" fmla="*/ 62 w 152"/>
                <a:gd name="T53" fmla="*/ 2 h 152"/>
                <a:gd name="T54" fmla="*/ 76 w 152"/>
                <a:gd name="T55" fmla="*/ 0 h 152"/>
                <a:gd name="T56" fmla="*/ 76 w 152"/>
                <a:gd name="T57" fmla="*/ 0 h 152"/>
                <a:gd name="T58" fmla="*/ 92 w 152"/>
                <a:gd name="T59" fmla="*/ 2 h 152"/>
                <a:gd name="T60" fmla="*/ 106 w 152"/>
                <a:gd name="T61" fmla="*/ 6 h 152"/>
                <a:gd name="T62" fmla="*/ 120 w 152"/>
                <a:gd name="T63" fmla="*/ 14 h 152"/>
                <a:gd name="T64" fmla="*/ 130 w 152"/>
                <a:gd name="T65" fmla="*/ 22 h 152"/>
                <a:gd name="T66" fmla="*/ 140 w 152"/>
                <a:gd name="T67" fmla="*/ 34 h 152"/>
                <a:gd name="T68" fmla="*/ 146 w 152"/>
                <a:gd name="T69" fmla="*/ 46 h 152"/>
                <a:gd name="T70" fmla="*/ 152 w 152"/>
                <a:gd name="T71" fmla="*/ 60 h 152"/>
                <a:gd name="T72" fmla="*/ 152 w 152"/>
                <a:gd name="T73" fmla="*/ 76 h 152"/>
                <a:gd name="T74" fmla="*/ 152 w 152"/>
                <a:gd name="T75" fmla="*/ 76 h 15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152" h="152">
                  <a:moveTo>
                    <a:pt x="152" y="76"/>
                  </a:moveTo>
                  <a:lnTo>
                    <a:pt x="152" y="76"/>
                  </a:lnTo>
                  <a:lnTo>
                    <a:pt x="152" y="92"/>
                  </a:lnTo>
                  <a:lnTo>
                    <a:pt x="146" y="106"/>
                  </a:lnTo>
                  <a:lnTo>
                    <a:pt x="140" y="118"/>
                  </a:lnTo>
                  <a:lnTo>
                    <a:pt x="130" y="130"/>
                  </a:lnTo>
                  <a:lnTo>
                    <a:pt x="120" y="140"/>
                  </a:lnTo>
                  <a:lnTo>
                    <a:pt x="106" y="146"/>
                  </a:lnTo>
                  <a:lnTo>
                    <a:pt x="92" y="152"/>
                  </a:lnTo>
                  <a:lnTo>
                    <a:pt x="76" y="152"/>
                  </a:lnTo>
                  <a:lnTo>
                    <a:pt x="62" y="152"/>
                  </a:lnTo>
                  <a:lnTo>
                    <a:pt x="46" y="146"/>
                  </a:lnTo>
                  <a:lnTo>
                    <a:pt x="34" y="140"/>
                  </a:lnTo>
                  <a:lnTo>
                    <a:pt x="22" y="130"/>
                  </a:lnTo>
                  <a:lnTo>
                    <a:pt x="14" y="118"/>
                  </a:lnTo>
                  <a:lnTo>
                    <a:pt x="6" y="106"/>
                  </a:lnTo>
                  <a:lnTo>
                    <a:pt x="2" y="92"/>
                  </a:lnTo>
                  <a:lnTo>
                    <a:pt x="0" y="76"/>
                  </a:lnTo>
                  <a:lnTo>
                    <a:pt x="2" y="60"/>
                  </a:lnTo>
                  <a:lnTo>
                    <a:pt x="6" y="46"/>
                  </a:lnTo>
                  <a:lnTo>
                    <a:pt x="14" y="34"/>
                  </a:lnTo>
                  <a:lnTo>
                    <a:pt x="22" y="22"/>
                  </a:lnTo>
                  <a:lnTo>
                    <a:pt x="34" y="14"/>
                  </a:lnTo>
                  <a:lnTo>
                    <a:pt x="46" y="6"/>
                  </a:lnTo>
                  <a:lnTo>
                    <a:pt x="62" y="2"/>
                  </a:lnTo>
                  <a:lnTo>
                    <a:pt x="76" y="0"/>
                  </a:lnTo>
                  <a:lnTo>
                    <a:pt x="92" y="2"/>
                  </a:lnTo>
                  <a:lnTo>
                    <a:pt x="106" y="6"/>
                  </a:lnTo>
                  <a:lnTo>
                    <a:pt x="120" y="14"/>
                  </a:lnTo>
                  <a:lnTo>
                    <a:pt x="130" y="22"/>
                  </a:lnTo>
                  <a:lnTo>
                    <a:pt x="140" y="34"/>
                  </a:lnTo>
                  <a:lnTo>
                    <a:pt x="146" y="46"/>
                  </a:lnTo>
                  <a:lnTo>
                    <a:pt x="152" y="60"/>
                  </a:lnTo>
                  <a:lnTo>
                    <a:pt x="152" y="76"/>
                  </a:lnTo>
                  <a:close/>
                </a:path>
              </a:pathLst>
            </a:custGeom>
            <a:solidFill>
              <a:srgbClr val="BFBFBF">
                <a:lumMod val="40000"/>
                <a:lumOff val="60000"/>
              </a:srgbClr>
            </a:solidFill>
            <a:ln>
              <a:noFill/>
            </a:ln>
            <a:effectLst/>
          </p:spPr>
          <p:txBody>
            <a:bodyPr wrap="square" lIns="0" tIns="0" rIns="0" bIns="0" anchor="ctr" anchorCtr="0">
              <a:normAutofit fontScale="47500" lnSpcReduction="20000"/>
            </a:bodyPr>
            <a:lstStyle>
              <a:defPPr>
                <a:defRPr lang="zh-CN"/>
              </a:defPPr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latinLnBrk="1"/>
              <a:endParaRPr kumimoji="1" lang="zh-CN" altLang="en-US" sz="4265" kern="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4" name="Freeform 81"/>
            <p:cNvSpPr/>
            <p:nvPr/>
          </p:nvSpPr>
          <p:spPr bwMode="auto">
            <a:xfrm>
              <a:off x="5797661" y="4073443"/>
              <a:ext cx="2280193" cy="190771"/>
            </a:xfrm>
            <a:custGeom>
              <a:avLst/>
              <a:gdLst>
                <a:gd name="T0" fmla="*/ 466 w 1864"/>
                <a:gd name="T1" fmla="*/ 156 h 156"/>
                <a:gd name="T2" fmla="*/ 1398 w 1864"/>
                <a:gd name="T3" fmla="*/ 156 h 156"/>
                <a:gd name="T4" fmla="*/ 1398 w 1864"/>
                <a:gd name="T5" fmla="*/ 156 h 156"/>
                <a:gd name="T6" fmla="*/ 1442 w 1864"/>
                <a:gd name="T7" fmla="*/ 154 h 156"/>
                <a:gd name="T8" fmla="*/ 1506 w 1864"/>
                <a:gd name="T9" fmla="*/ 144 h 156"/>
                <a:gd name="T10" fmla="*/ 1584 w 1864"/>
                <a:gd name="T11" fmla="*/ 130 h 156"/>
                <a:gd name="T12" fmla="*/ 1664 w 1864"/>
                <a:gd name="T13" fmla="*/ 110 h 156"/>
                <a:gd name="T14" fmla="*/ 1702 w 1864"/>
                <a:gd name="T15" fmla="*/ 100 h 156"/>
                <a:gd name="T16" fmla="*/ 1740 w 1864"/>
                <a:gd name="T17" fmla="*/ 88 h 156"/>
                <a:gd name="T18" fmla="*/ 1774 w 1864"/>
                <a:gd name="T19" fmla="*/ 76 h 156"/>
                <a:gd name="T20" fmla="*/ 1804 w 1864"/>
                <a:gd name="T21" fmla="*/ 62 h 156"/>
                <a:gd name="T22" fmla="*/ 1828 w 1864"/>
                <a:gd name="T23" fmla="*/ 48 h 156"/>
                <a:gd name="T24" fmla="*/ 1848 w 1864"/>
                <a:gd name="T25" fmla="*/ 32 h 156"/>
                <a:gd name="T26" fmla="*/ 1854 w 1864"/>
                <a:gd name="T27" fmla="*/ 24 h 156"/>
                <a:gd name="T28" fmla="*/ 1860 w 1864"/>
                <a:gd name="T29" fmla="*/ 16 h 156"/>
                <a:gd name="T30" fmla="*/ 1862 w 1864"/>
                <a:gd name="T31" fmla="*/ 8 h 156"/>
                <a:gd name="T32" fmla="*/ 1864 w 1864"/>
                <a:gd name="T33" fmla="*/ 0 h 156"/>
                <a:gd name="T34" fmla="*/ 0 w 1864"/>
                <a:gd name="T35" fmla="*/ 0 h 156"/>
                <a:gd name="T36" fmla="*/ 0 w 1864"/>
                <a:gd name="T37" fmla="*/ 0 h 156"/>
                <a:gd name="T38" fmla="*/ 0 w 1864"/>
                <a:gd name="T39" fmla="*/ 8 h 156"/>
                <a:gd name="T40" fmla="*/ 4 w 1864"/>
                <a:gd name="T41" fmla="*/ 16 h 156"/>
                <a:gd name="T42" fmla="*/ 10 w 1864"/>
                <a:gd name="T43" fmla="*/ 24 h 156"/>
                <a:gd name="T44" fmla="*/ 16 w 1864"/>
                <a:gd name="T45" fmla="*/ 32 h 156"/>
                <a:gd name="T46" fmla="*/ 36 w 1864"/>
                <a:gd name="T47" fmla="*/ 48 h 156"/>
                <a:gd name="T48" fmla="*/ 60 w 1864"/>
                <a:gd name="T49" fmla="*/ 62 h 156"/>
                <a:gd name="T50" fmla="*/ 90 w 1864"/>
                <a:gd name="T51" fmla="*/ 76 h 156"/>
                <a:gd name="T52" fmla="*/ 124 w 1864"/>
                <a:gd name="T53" fmla="*/ 88 h 156"/>
                <a:gd name="T54" fmla="*/ 162 w 1864"/>
                <a:gd name="T55" fmla="*/ 100 h 156"/>
                <a:gd name="T56" fmla="*/ 200 w 1864"/>
                <a:gd name="T57" fmla="*/ 110 h 156"/>
                <a:gd name="T58" fmla="*/ 280 w 1864"/>
                <a:gd name="T59" fmla="*/ 130 h 156"/>
                <a:gd name="T60" fmla="*/ 356 w 1864"/>
                <a:gd name="T61" fmla="*/ 144 h 156"/>
                <a:gd name="T62" fmla="*/ 422 w 1864"/>
                <a:gd name="T63" fmla="*/ 154 h 156"/>
                <a:gd name="T64" fmla="*/ 466 w 1864"/>
                <a:gd name="T65" fmla="*/ 156 h 15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864"/>
                <a:gd name="T100" fmla="*/ 0 h 156"/>
                <a:gd name="T101" fmla="*/ 1864 w 1864"/>
                <a:gd name="T102" fmla="*/ 156 h 15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864" h="156">
                  <a:moveTo>
                    <a:pt x="466" y="156"/>
                  </a:moveTo>
                  <a:lnTo>
                    <a:pt x="1398" y="156"/>
                  </a:lnTo>
                  <a:lnTo>
                    <a:pt x="1442" y="154"/>
                  </a:lnTo>
                  <a:lnTo>
                    <a:pt x="1506" y="144"/>
                  </a:lnTo>
                  <a:lnTo>
                    <a:pt x="1584" y="130"/>
                  </a:lnTo>
                  <a:lnTo>
                    <a:pt x="1664" y="110"/>
                  </a:lnTo>
                  <a:lnTo>
                    <a:pt x="1702" y="100"/>
                  </a:lnTo>
                  <a:lnTo>
                    <a:pt x="1740" y="88"/>
                  </a:lnTo>
                  <a:lnTo>
                    <a:pt x="1774" y="76"/>
                  </a:lnTo>
                  <a:lnTo>
                    <a:pt x="1804" y="62"/>
                  </a:lnTo>
                  <a:lnTo>
                    <a:pt x="1828" y="48"/>
                  </a:lnTo>
                  <a:lnTo>
                    <a:pt x="1848" y="32"/>
                  </a:lnTo>
                  <a:lnTo>
                    <a:pt x="1854" y="24"/>
                  </a:lnTo>
                  <a:lnTo>
                    <a:pt x="1860" y="16"/>
                  </a:lnTo>
                  <a:lnTo>
                    <a:pt x="1862" y="8"/>
                  </a:lnTo>
                  <a:lnTo>
                    <a:pt x="1864" y="0"/>
                  </a:lnTo>
                  <a:lnTo>
                    <a:pt x="0" y="0"/>
                  </a:lnTo>
                  <a:lnTo>
                    <a:pt x="0" y="8"/>
                  </a:lnTo>
                  <a:lnTo>
                    <a:pt x="4" y="16"/>
                  </a:lnTo>
                  <a:lnTo>
                    <a:pt x="10" y="24"/>
                  </a:lnTo>
                  <a:lnTo>
                    <a:pt x="16" y="32"/>
                  </a:lnTo>
                  <a:lnTo>
                    <a:pt x="36" y="48"/>
                  </a:lnTo>
                  <a:lnTo>
                    <a:pt x="60" y="62"/>
                  </a:lnTo>
                  <a:lnTo>
                    <a:pt x="90" y="76"/>
                  </a:lnTo>
                  <a:lnTo>
                    <a:pt x="124" y="88"/>
                  </a:lnTo>
                  <a:lnTo>
                    <a:pt x="162" y="100"/>
                  </a:lnTo>
                  <a:lnTo>
                    <a:pt x="200" y="110"/>
                  </a:lnTo>
                  <a:lnTo>
                    <a:pt x="280" y="130"/>
                  </a:lnTo>
                  <a:lnTo>
                    <a:pt x="356" y="144"/>
                  </a:lnTo>
                  <a:lnTo>
                    <a:pt x="422" y="154"/>
                  </a:lnTo>
                  <a:lnTo>
                    <a:pt x="466" y="156"/>
                  </a:lnTo>
                </a:path>
              </a:pathLst>
            </a:custGeom>
            <a:solidFill>
              <a:srgbClr val="BFBFBF">
                <a:lumMod val="40000"/>
                <a:lumOff val="60000"/>
              </a:srgbClr>
            </a:solidFill>
            <a:ln>
              <a:noFill/>
            </a:ln>
          </p:spPr>
          <p:txBody>
            <a:bodyPr wrap="square" lIns="0" tIns="0" rIns="0" bIns="0" anchor="ctr" anchorCtr="0">
              <a:normAutofit fontScale="47500" lnSpcReduction="20000"/>
            </a:bodyPr>
            <a:lstStyle>
              <a:defPPr>
                <a:defRPr lang="zh-CN"/>
              </a:defPPr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defTabSz="3852545" latinLnBrk="1">
                <a:defRPr/>
              </a:pPr>
              <a:endParaRPr kumimoji="1" lang="zh-CN" altLang="en-US" sz="4265" kern="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5" name="Freeform 82"/>
            <p:cNvSpPr/>
            <p:nvPr/>
          </p:nvSpPr>
          <p:spPr bwMode="auto">
            <a:xfrm>
              <a:off x="3781784" y="4171274"/>
              <a:ext cx="185937" cy="185881"/>
            </a:xfrm>
            <a:custGeom>
              <a:avLst/>
              <a:gdLst>
                <a:gd name="T0" fmla="*/ 152 w 152"/>
                <a:gd name="T1" fmla="*/ 76 h 152"/>
                <a:gd name="T2" fmla="*/ 152 w 152"/>
                <a:gd name="T3" fmla="*/ 76 h 152"/>
                <a:gd name="T4" fmla="*/ 150 w 152"/>
                <a:gd name="T5" fmla="*/ 92 h 152"/>
                <a:gd name="T6" fmla="*/ 146 w 152"/>
                <a:gd name="T7" fmla="*/ 106 h 152"/>
                <a:gd name="T8" fmla="*/ 138 w 152"/>
                <a:gd name="T9" fmla="*/ 118 h 152"/>
                <a:gd name="T10" fmla="*/ 130 w 152"/>
                <a:gd name="T11" fmla="*/ 130 h 152"/>
                <a:gd name="T12" fmla="*/ 118 w 152"/>
                <a:gd name="T13" fmla="*/ 140 h 152"/>
                <a:gd name="T14" fmla="*/ 106 w 152"/>
                <a:gd name="T15" fmla="*/ 146 h 152"/>
                <a:gd name="T16" fmla="*/ 90 w 152"/>
                <a:gd name="T17" fmla="*/ 152 h 152"/>
                <a:gd name="T18" fmla="*/ 76 w 152"/>
                <a:gd name="T19" fmla="*/ 152 h 152"/>
                <a:gd name="T20" fmla="*/ 76 w 152"/>
                <a:gd name="T21" fmla="*/ 152 h 152"/>
                <a:gd name="T22" fmla="*/ 60 w 152"/>
                <a:gd name="T23" fmla="*/ 152 h 152"/>
                <a:gd name="T24" fmla="*/ 46 w 152"/>
                <a:gd name="T25" fmla="*/ 146 h 152"/>
                <a:gd name="T26" fmla="*/ 32 w 152"/>
                <a:gd name="T27" fmla="*/ 140 h 152"/>
                <a:gd name="T28" fmla="*/ 22 w 152"/>
                <a:gd name="T29" fmla="*/ 130 h 152"/>
                <a:gd name="T30" fmla="*/ 12 w 152"/>
                <a:gd name="T31" fmla="*/ 118 h 152"/>
                <a:gd name="T32" fmla="*/ 6 w 152"/>
                <a:gd name="T33" fmla="*/ 106 h 152"/>
                <a:gd name="T34" fmla="*/ 0 w 152"/>
                <a:gd name="T35" fmla="*/ 92 h 152"/>
                <a:gd name="T36" fmla="*/ 0 w 152"/>
                <a:gd name="T37" fmla="*/ 76 h 152"/>
                <a:gd name="T38" fmla="*/ 0 w 152"/>
                <a:gd name="T39" fmla="*/ 76 h 152"/>
                <a:gd name="T40" fmla="*/ 0 w 152"/>
                <a:gd name="T41" fmla="*/ 60 h 152"/>
                <a:gd name="T42" fmla="*/ 6 w 152"/>
                <a:gd name="T43" fmla="*/ 46 h 152"/>
                <a:gd name="T44" fmla="*/ 12 w 152"/>
                <a:gd name="T45" fmla="*/ 34 h 152"/>
                <a:gd name="T46" fmla="*/ 22 w 152"/>
                <a:gd name="T47" fmla="*/ 22 h 152"/>
                <a:gd name="T48" fmla="*/ 32 w 152"/>
                <a:gd name="T49" fmla="*/ 14 h 152"/>
                <a:gd name="T50" fmla="*/ 46 w 152"/>
                <a:gd name="T51" fmla="*/ 6 h 152"/>
                <a:gd name="T52" fmla="*/ 60 w 152"/>
                <a:gd name="T53" fmla="*/ 2 h 152"/>
                <a:gd name="T54" fmla="*/ 76 w 152"/>
                <a:gd name="T55" fmla="*/ 0 h 152"/>
                <a:gd name="T56" fmla="*/ 76 w 152"/>
                <a:gd name="T57" fmla="*/ 0 h 152"/>
                <a:gd name="T58" fmla="*/ 90 w 152"/>
                <a:gd name="T59" fmla="*/ 2 h 152"/>
                <a:gd name="T60" fmla="*/ 106 w 152"/>
                <a:gd name="T61" fmla="*/ 6 h 152"/>
                <a:gd name="T62" fmla="*/ 118 w 152"/>
                <a:gd name="T63" fmla="*/ 14 h 152"/>
                <a:gd name="T64" fmla="*/ 130 w 152"/>
                <a:gd name="T65" fmla="*/ 22 h 152"/>
                <a:gd name="T66" fmla="*/ 138 w 152"/>
                <a:gd name="T67" fmla="*/ 34 h 152"/>
                <a:gd name="T68" fmla="*/ 146 w 152"/>
                <a:gd name="T69" fmla="*/ 46 h 152"/>
                <a:gd name="T70" fmla="*/ 150 w 152"/>
                <a:gd name="T71" fmla="*/ 60 h 152"/>
                <a:gd name="T72" fmla="*/ 152 w 152"/>
                <a:gd name="T73" fmla="*/ 76 h 152"/>
                <a:gd name="T74" fmla="*/ 152 w 152"/>
                <a:gd name="T75" fmla="*/ 76 h 15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152" h="152">
                  <a:moveTo>
                    <a:pt x="152" y="76"/>
                  </a:moveTo>
                  <a:lnTo>
                    <a:pt x="152" y="76"/>
                  </a:lnTo>
                  <a:lnTo>
                    <a:pt x="150" y="92"/>
                  </a:lnTo>
                  <a:lnTo>
                    <a:pt x="146" y="106"/>
                  </a:lnTo>
                  <a:lnTo>
                    <a:pt x="138" y="118"/>
                  </a:lnTo>
                  <a:lnTo>
                    <a:pt x="130" y="130"/>
                  </a:lnTo>
                  <a:lnTo>
                    <a:pt x="118" y="140"/>
                  </a:lnTo>
                  <a:lnTo>
                    <a:pt x="106" y="146"/>
                  </a:lnTo>
                  <a:lnTo>
                    <a:pt x="90" y="152"/>
                  </a:lnTo>
                  <a:lnTo>
                    <a:pt x="76" y="152"/>
                  </a:lnTo>
                  <a:lnTo>
                    <a:pt x="60" y="152"/>
                  </a:lnTo>
                  <a:lnTo>
                    <a:pt x="46" y="146"/>
                  </a:lnTo>
                  <a:lnTo>
                    <a:pt x="32" y="140"/>
                  </a:lnTo>
                  <a:lnTo>
                    <a:pt x="22" y="130"/>
                  </a:lnTo>
                  <a:lnTo>
                    <a:pt x="12" y="118"/>
                  </a:lnTo>
                  <a:lnTo>
                    <a:pt x="6" y="106"/>
                  </a:lnTo>
                  <a:lnTo>
                    <a:pt x="0" y="92"/>
                  </a:lnTo>
                  <a:lnTo>
                    <a:pt x="0" y="76"/>
                  </a:lnTo>
                  <a:lnTo>
                    <a:pt x="0" y="60"/>
                  </a:lnTo>
                  <a:lnTo>
                    <a:pt x="6" y="46"/>
                  </a:lnTo>
                  <a:lnTo>
                    <a:pt x="12" y="34"/>
                  </a:lnTo>
                  <a:lnTo>
                    <a:pt x="22" y="22"/>
                  </a:lnTo>
                  <a:lnTo>
                    <a:pt x="32" y="14"/>
                  </a:lnTo>
                  <a:lnTo>
                    <a:pt x="46" y="6"/>
                  </a:lnTo>
                  <a:lnTo>
                    <a:pt x="60" y="2"/>
                  </a:lnTo>
                  <a:lnTo>
                    <a:pt x="76" y="0"/>
                  </a:lnTo>
                  <a:lnTo>
                    <a:pt x="90" y="2"/>
                  </a:lnTo>
                  <a:lnTo>
                    <a:pt x="106" y="6"/>
                  </a:lnTo>
                  <a:lnTo>
                    <a:pt x="118" y="14"/>
                  </a:lnTo>
                  <a:lnTo>
                    <a:pt x="130" y="22"/>
                  </a:lnTo>
                  <a:lnTo>
                    <a:pt x="138" y="34"/>
                  </a:lnTo>
                  <a:lnTo>
                    <a:pt x="146" y="46"/>
                  </a:lnTo>
                  <a:lnTo>
                    <a:pt x="150" y="60"/>
                  </a:lnTo>
                  <a:lnTo>
                    <a:pt x="152" y="76"/>
                  </a:lnTo>
                  <a:close/>
                </a:path>
              </a:pathLst>
            </a:custGeom>
            <a:solidFill>
              <a:srgbClr val="BFBFBF">
                <a:lumMod val="40000"/>
                <a:lumOff val="60000"/>
              </a:srgbClr>
            </a:solidFill>
            <a:ln>
              <a:noFill/>
            </a:ln>
            <a:effectLst/>
          </p:spPr>
          <p:txBody>
            <a:bodyPr wrap="square" lIns="0" tIns="0" rIns="0" bIns="0" anchor="ctr" anchorCtr="0">
              <a:normAutofit fontScale="47500" lnSpcReduction="20000"/>
            </a:bodyPr>
            <a:lstStyle>
              <a:defPPr>
                <a:defRPr lang="zh-CN"/>
              </a:defPPr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defTabSz="3852545" latinLnBrk="1">
                <a:defRPr/>
              </a:pPr>
              <a:endParaRPr kumimoji="1" lang="zh-CN" altLang="en-US" sz="4265" kern="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6" name="Freeform 84"/>
            <p:cNvSpPr/>
            <p:nvPr/>
          </p:nvSpPr>
          <p:spPr bwMode="auto">
            <a:xfrm>
              <a:off x="2734656" y="4075888"/>
              <a:ext cx="2280193" cy="190771"/>
            </a:xfrm>
            <a:custGeom>
              <a:avLst/>
              <a:gdLst>
                <a:gd name="T0" fmla="*/ 466 w 1864"/>
                <a:gd name="T1" fmla="*/ 156 h 156"/>
                <a:gd name="T2" fmla="*/ 1398 w 1864"/>
                <a:gd name="T3" fmla="*/ 156 h 156"/>
                <a:gd name="T4" fmla="*/ 1398 w 1864"/>
                <a:gd name="T5" fmla="*/ 156 h 156"/>
                <a:gd name="T6" fmla="*/ 1444 w 1864"/>
                <a:gd name="T7" fmla="*/ 154 h 156"/>
                <a:gd name="T8" fmla="*/ 1508 w 1864"/>
                <a:gd name="T9" fmla="*/ 144 h 156"/>
                <a:gd name="T10" fmla="*/ 1584 w 1864"/>
                <a:gd name="T11" fmla="*/ 130 h 156"/>
                <a:gd name="T12" fmla="*/ 1664 w 1864"/>
                <a:gd name="T13" fmla="*/ 110 h 156"/>
                <a:gd name="T14" fmla="*/ 1704 w 1864"/>
                <a:gd name="T15" fmla="*/ 100 h 156"/>
                <a:gd name="T16" fmla="*/ 1740 w 1864"/>
                <a:gd name="T17" fmla="*/ 88 h 156"/>
                <a:gd name="T18" fmla="*/ 1774 w 1864"/>
                <a:gd name="T19" fmla="*/ 76 h 156"/>
                <a:gd name="T20" fmla="*/ 1804 w 1864"/>
                <a:gd name="T21" fmla="*/ 62 h 156"/>
                <a:gd name="T22" fmla="*/ 1830 w 1864"/>
                <a:gd name="T23" fmla="*/ 48 h 156"/>
                <a:gd name="T24" fmla="*/ 1848 w 1864"/>
                <a:gd name="T25" fmla="*/ 32 h 156"/>
                <a:gd name="T26" fmla="*/ 1856 w 1864"/>
                <a:gd name="T27" fmla="*/ 24 h 156"/>
                <a:gd name="T28" fmla="*/ 1860 w 1864"/>
                <a:gd name="T29" fmla="*/ 16 h 156"/>
                <a:gd name="T30" fmla="*/ 1864 w 1864"/>
                <a:gd name="T31" fmla="*/ 8 h 156"/>
                <a:gd name="T32" fmla="*/ 1864 w 1864"/>
                <a:gd name="T33" fmla="*/ 0 h 156"/>
                <a:gd name="T34" fmla="*/ 0 w 1864"/>
                <a:gd name="T35" fmla="*/ 0 h 156"/>
                <a:gd name="T36" fmla="*/ 0 w 1864"/>
                <a:gd name="T37" fmla="*/ 0 h 156"/>
                <a:gd name="T38" fmla="*/ 2 w 1864"/>
                <a:gd name="T39" fmla="*/ 8 h 156"/>
                <a:gd name="T40" fmla="*/ 4 w 1864"/>
                <a:gd name="T41" fmla="*/ 16 h 156"/>
                <a:gd name="T42" fmla="*/ 10 w 1864"/>
                <a:gd name="T43" fmla="*/ 24 h 156"/>
                <a:gd name="T44" fmla="*/ 18 w 1864"/>
                <a:gd name="T45" fmla="*/ 32 h 156"/>
                <a:gd name="T46" fmla="*/ 36 w 1864"/>
                <a:gd name="T47" fmla="*/ 48 h 156"/>
                <a:gd name="T48" fmla="*/ 62 w 1864"/>
                <a:gd name="T49" fmla="*/ 62 h 156"/>
                <a:gd name="T50" fmla="*/ 92 w 1864"/>
                <a:gd name="T51" fmla="*/ 76 h 156"/>
                <a:gd name="T52" fmla="*/ 126 w 1864"/>
                <a:gd name="T53" fmla="*/ 88 h 156"/>
                <a:gd name="T54" fmla="*/ 162 w 1864"/>
                <a:gd name="T55" fmla="*/ 100 h 156"/>
                <a:gd name="T56" fmla="*/ 202 w 1864"/>
                <a:gd name="T57" fmla="*/ 110 h 156"/>
                <a:gd name="T58" fmla="*/ 282 w 1864"/>
                <a:gd name="T59" fmla="*/ 130 h 156"/>
                <a:gd name="T60" fmla="*/ 358 w 1864"/>
                <a:gd name="T61" fmla="*/ 144 h 156"/>
                <a:gd name="T62" fmla="*/ 422 w 1864"/>
                <a:gd name="T63" fmla="*/ 154 h 156"/>
                <a:gd name="T64" fmla="*/ 466 w 1864"/>
                <a:gd name="T65" fmla="*/ 156 h 15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1864" h="156">
                  <a:moveTo>
                    <a:pt x="466" y="156"/>
                  </a:moveTo>
                  <a:lnTo>
                    <a:pt x="1398" y="156"/>
                  </a:lnTo>
                  <a:lnTo>
                    <a:pt x="1444" y="154"/>
                  </a:lnTo>
                  <a:lnTo>
                    <a:pt x="1508" y="144"/>
                  </a:lnTo>
                  <a:lnTo>
                    <a:pt x="1584" y="130"/>
                  </a:lnTo>
                  <a:lnTo>
                    <a:pt x="1664" y="110"/>
                  </a:lnTo>
                  <a:lnTo>
                    <a:pt x="1704" y="100"/>
                  </a:lnTo>
                  <a:lnTo>
                    <a:pt x="1740" y="88"/>
                  </a:lnTo>
                  <a:lnTo>
                    <a:pt x="1774" y="76"/>
                  </a:lnTo>
                  <a:lnTo>
                    <a:pt x="1804" y="62"/>
                  </a:lnTo>
                  <a:lnTo>
                    <a:pt x="1830" y="48"/>
                  </a:lnTo>
                  <a:lnTo>
                    <a:pt x="1848" y="32"/>
                  </a:lnTo>
                  <a:lnTo>
                    <a:pt x="1856" y="24"/>
                  </a:lnTo>
                  <a:lnTo>
                    <a:pt x="1860" y="16"/>
                  </a:lnTo>
                  <a:lnTo>
                    <a:pt x="1864" y="8"/>
                  </a:lnTo>
                  <a:lnTo>
                    <a:pt x="1864" y="0"/>
                  </a:lnTo>
                  <a:lnTo>
                    <a:pt x="0" y="0"/>
                  </a:lnTo>
                  <a:lnTo>
                    <a:pt x="2" y="8"/>
                  </a:lnTo>
                  <a:lnTo>
                    <a:pt x="4" y="16"/>
                  </a:lnTo>
                  <a:lnTo>
                    <a:pt x="10" y="24"/>
                  </a:lnTo>
                  <a:lnTo>
                    <a:pt x="18" y="32"/>
                  </a:lnTo>
                  <a:lnTo>
                    <a:pt x="36" y="48"/>
                  </a:lnTo>
                  <a:lnTo>
                    <a:pt x="62" y="62"/>
                  </a:lnTo>
                  <a:lnTo>
                    <a:pt x="92" y="76"/>
                  </a:lnTo>
                  <a:lnTo>
                    <a:pt x="126" y="88"/>
                  </a:lnTo>
                  <a:lnTo>
                    <a:pt x="162" y="100"/>
                  </a:lnTo>
                  <a:lnTo>
                    <a:pt x="202" y="110"/>
                  </a:lnTo>
                  <a:lnTo>
                    <a:pt x="282" y="130"/>
                  </a:lnTo>
                  <a:lnTo>
                    <a:pt x="358" y="144"/>
                  </a:lnTo>
                  <a:lnTo>
                    <a:pt x="422" y="154"/>
                  </a:lnTo>
                  <a:lnTo>
                    <a:pt x="466" y="156"/>
                  </a:lnTo>
                </a:path>
              </a:pathLst>
            </a:custGeom>
            <a:solidFill>
              <a:srgbClr val="BFBFBF">
                <a:lumMod val="40000"/>
                <a:lumOff val="60000"/>
              </a:srgbClr>
            </a:solidFill>
            <a:ln>
              <a:noFill/>
            </a:ln>
            <a:effectLst/>
          </p:spPr>
          <p:txBody>
            <a:bodyPr wrap="square" lIns="0" tIns="0" rIns="0" bIns="0" anchor="ctr" anchorCtr="0">
              <a:normAutofit fontScale="47500" lnSpcReduction="20000"/>
            </a:bodyPr>
            <a:lstStyle>
              <a:defPPr>
                <a:defRPr lang="zh-CN"/>
              </a:defPPr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lvl="1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lvl="2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lvl="3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lvl="4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lvl="5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lvl="6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lvl="7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lvl="8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 defTabSz="3852545" latinLnBrk="1">
                <a:defRPr/>
              </a:pPr>
              <a:endParaRPr kumimoji="1" lang="zh-CN" altLang="en-US" sz="4265" kern="0" dirty="0">
                <a:solidFill>
                  <a:srgbClr val="FFFFFF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7" name="Oval 98"/>
            <p:cNvSpPr>
              <a:spLocks noChangeArrowheads="1"/>
            </p:cNvSpPr>
            <p:nvPr/>
          </p:nvSpPr>
          <p:spPr bwMode="auto">
            <a:xfrm>
              <a:off x="6301014" y="2791711"/>
              <a:ext cx="1263701" cy="1263305"/>
            </a:xfrm>
            <a:prstGeom prst="ellipse">
              <a:avLst/>
            </a:prstGeom>
            <a:solidFill>
              <a:srgbClr val="2AC3B5"/>
            </a:solidFill>
            <a:ln>
              <a:noFill/>
            </a:ln>
            <a:effectLst/>
          </p:spPr>
          <p:txBody>
            <a:bodyPr wrap="square" lIns="0" tIns="0" rIns="0" bIns="0" anchor="ctr" anchorCtr="0">
              <a:normAutofit/>
            </a:bodyPr>
            <a:lstStyle>
              <a:lvl1pPr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1pPr>
              <a:lvl2pPr marL="742950" indent="-28575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2pPr>
              <a:lvl3pPr marL="1143000" indent="-22860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3pPr>
              <a:lvl4pPr marL="1600200" indent="-22860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4pPr>
              <a:lvl5pPr marL="2057400" indent="-22860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5pPr>
              <a:lvl6pPr marL="25146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6pPr>
              <a:lvl7pPr marL="29718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7pPr>
              <a:lvl8pPr marL="34290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8pPr>
              <a:lvl9pPr marL="38862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9pPr>
            </a:lstStyle>
            <a:p>
              <a:pPr algn="ctr" defTabSz="3852545" eaLnBrk="1" latinLnBrk="1" hangingPunct="1">
                <a:defRPr/>
              </a:pPr>
              <a:endParaRPr lang="ko-KR" altLang="en-US" sz="4265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Oval 99"/>
            <p:cNvSpPr>
              <a:spLocks noChangeArrowheads="1"/>
            </p:cNvSpPr>
            <p:nvPr/>
          </p:nvSpPr>
          <p:spPr bwMode="auto">
            <a:xfrm>
              <a:off x="6350798" y="2857133"/>
              <a:ext cx="1148474" cy="1148114"/>
            </a:xfrm>
            <a:prstGeom prst="ellipse">
              <a:avLst/>
            </a:prstGeom>
            <a:solidFill>
              <a:srgbClr val="FFFFFF">
                <a:alpha val="29000"/>
              </a:srgbClr>
            </a:solidFill>
            <a:ln w="12700" algn="ctr">
              <a:noFill/>
              <a:round/>
            </a:ln>
            <a:effectLst/>
          </p:spPr>
          <p:txBody>
            <a:bodyPr wrap="square" lIns="50625" tIns="26325" rIns="50625" bIns="26325" anchor="ctr" anchorCtr="0">
              <a:normAutofit/>
            </a:bodyPr>
            <a:lstStyle>
              <a:lvl1pPr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1pPr>
              <a:lvl2pPr marL="742950" indent="-28575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2pPr>
              <a:lvl3pPr marL="1143000" indent="-22860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3pPr>
              <a:lvl4pPr marL="1600200" indent="-22860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4pPr>
              <a:lvl5pPr marL="2057400" indent="-22860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5pPr>
              <a:lvl6pPr marL="25146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6pPr>
              <a:lvl7pPr marL="29718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7pPr>
              <a:lvl8pPr marL="34290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8pPr>
              <a:lvl9pPr marL="38862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9pPr>
            </a:lstStyle>
            <a:p>
              <a:pPr lvl="0" algn="ctr" eaLnBrk="1" latinLnBrk="1" hangingPunct="1">
                <a:defRPr/>
              </a:pPr>
              <a:r>
                <a:rPr lang="zh-CN" altLang="en-US" b="1" kern="0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后台</a:t>
              </a:r>
              <a:endParaRPr lang="en-US" altLang="zh-CN" b="1" kern="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lvl="0" algn="ctr" eaLnBrk="1" latinLnBrk="1" hangingPunct="1">
                <a:defRPr/>
              </a:pPr>
              <a:r>
                <a:rPr lang="zh-CN" altLang="en-US" b="1" kern="0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启动</a:t>
              </a:r>
              <a:endParaRPr lang="ko-KR" altLang="en-US" b="1" kern="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Oval 92"/>
            <p:cNvSpPr>
              <a:spLocks noChangeArrowheads="1"/>
            </p:cNvSpPr>
            <p:nvPr/>
          </p:nvSpPr>
          <p:spPr bwMode="auto">
            <a:xfrm>
              <a:off x="3220246" y="2791708"/>
              <a:ext cx="1263701" cy="1263305"/>
            </a:xfrm>
            <a:prstGeom prst="ellipse">
              <a:avLst/>
            </a:prstGeom>
            <a:solidFill>
              <a:srgbClr val="608CE1"/>
            </a:solidFill>
            <a:ln>
              <a:noFill/>
            </a:ln>
            <a:effectLst/>
          </p:spPr>
          <p:txBody>
            <a:bodyPr wrap="square" lIns="0" tIns="0" rIns="0" bIns="0" anchor="ctr" anchorCtr="0">
              <a:normAutofit/>
            </a:bodyPr>
            <a:lstStyle>
              <a:lvl1pPr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1pPr>
              <a:lvl2pPr marL="742950" indent="-28575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2pPr>
              <a:lvl3pPr marL="1143000" indent="-22860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3pPr>
              <a:lvl4pPr marL="1600200" indent="-22860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4pPr>
              <a:lvl5pPr marL="2057400" indent="-22860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5pPr>
              <a:lvl6pPr marL="25146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6pPr>
              <a:lvl7pPr marL="29718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7pPr>
              <a:lvl8pPr marL="34290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8pPr>
              <a:lvl9pPr marL="38862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9pPr>
            </a:lstStyle>
            <a:p>
              <a:pPr algn="ctr" defTabSz="3852545" eaLnBrk="1" latinLnBrk="1" hangingPunct="1">
                <a:defRPr/>
              </a:pPr>
              <a:endParaRPr lang="ko-KR" altLang="en-US" sz="4265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Oval 93"/>
            <p:cNvSpPr>
              <a:spLocks noChangeArrowheads="1"/>
            </p:cNvSpPr>
            <p:nvPr/>
          </p:nvSpPr>
          <p:spPr bwMode="auto">
            <a:xfrm>
              <a:off x="3277860" y="2845351"/>
              <a:ext cx="1148474" cy="1148114"/>
            </a:xfrm>
            <a:prstGeom prst="ellipse">
              <a:avLst/>
            </a:prstGeom>
            <a:solidFill>
              <a:srgbClr val="FFFFFF">
                <a:alpha val="29000"/>
              </a:srgbClr>
            </a:solidFill>
            <a:ln w="12700" algn="ctr">
              <a:noFill/>
              <a:round/>
            </a:ln>
            <a:effectLst/>
          </p:spPr>
          <p:txBody>
            <a:bodyPr wrap="square" lIns="50625" tIns="26325" rIns="50625" bIns="26325" anchor="ctr" anchorCtr="0">
              <a:normAutofit/>
            </a:bodyPr>
            <a:lstStyle>
              <a:lvl1pPr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1pPr>
              <a:lvl2pPr marL="742950" indent="-28575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2pPr>
              <a:lvl3pPr marL="1143000" indent="-22860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3pPr>
              <a:lvl4pPr marL="1600200" indent="-22860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4pPr>
              <a:lvl5pPr marL="2057400" indent="-228600" eaLnBrk="0" hangingPunct="0"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5pPr>
              <a:lvl6pPr marL="25146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6pPr>
              <a:lvl7pPr marL="29718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7pPr>
              <a:lvl8pPr marL="34290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8pPr>
              <a:lvl9pPr marL="38862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rgbClr val="5F5F5F"/>
                  </a:solidFill>
                  <a:latin typeface="Gulim" panose="020B0600000101010101" pitchFamily="34" charset="-127"/>
                  <a:ea typeface="Gulim" panose="020B0600000101010101" pitchFamily="34" charset="-127"/>
                </a:defRPr>
              </a:lvl9pPr>
            </a:lstStyle>
            <a:p>
              <a:pPr lvl="0" algn="ctr" eaLnBrk="1" latinLnBrk="1" hangingPunct="1">
                <a:defRPr/>
              </a:pPr>
              <a:r>
                <a:rPr lang="zh-CN" altLang="en-US" b="1" kern="0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前台</a:t>
              </a:r>
              <a:endParaRPr lang="en-US" altLang="zh-CN" b="1" kern="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lvl="0" algn="ctr" eaLnBrk="1" latinLnBrk="1" hangingPunct="1">
                <a:defRPr/>
              </a:pPr>
              <a:r>
                <a:rPr lang="zh-CN" altLang="en-US" b="1" kern="0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启动</a:t>
              </a:r>
              <a:endParaRPr lang="ko-KR" altLang="en-US" b="1" kern="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前台启动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"/>
          <p:cNvSpPr txBox="1"/>
          <p:nvPr/>
        </p:nvSpPr>
        <p:spPr>
          <a:xfrm>
            <a:off x="1011115" y="1773610"/>
            <a:ext cx="10484691" cy="1884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前台启动是指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HiveServer2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在当前终端前台运行，会占用对应的终端窗口，且运行日志会实时输出到对应的终端中。若需终止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HiveServer2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，则用户可通过“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Ctrl + C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 ”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组合键或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关闭终端窗口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实现。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前台启动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HiveServer2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的命令如下。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2.3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任务：基于本地模式部署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endParaRPr lang="en-US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143690" y="3968313"/>
            <a:ext cx="7992888" cy="11072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503731" y="4211510"/>
            <a:ext cx="7272807" cy="49962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nl-NL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hive --service hiveserver2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后台启动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"/>
          <p:cNvSpPr txBox="1"/>
          <p:nvPr/>
        </p:nvSpPr>
        <p:spPr>
          <a:xfrm>
            <a:off x="1011115" y="1773610"/>
            <a:ext cx="10556699" cy="1884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后台启动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是指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HiveServer2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作为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后台进程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运行（进程名为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RunJar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），不占用终端窗口，且在关闭终端后依然保持运行。在后台启动下，运行日志不会实时输出到终端。当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HiveServer2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启动完成后会返回其对应的进程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ID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，用户可根据该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ID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kill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命令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手动终止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HiveServer2 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的进程。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后台启动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HiveServer2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的命令如下。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2.3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任务：基于本地模式部署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endParaRPr lang="en-US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143690" y="3968313"/>
            <a:ext cx="7992888" cy="11072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503731" y="4211510"/>
            <a:ext cx="7272807" cy="49962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nl-NL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hive --service hiveserver2 &amp;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后台启动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"/>
          <p:cNvSpPr txBox="1"/>
          <p:nvPr/>
        </p:nvSpPr>
        <p:spPr>
          <a:xfrm>
            <a:off x="1011115" y="1773610"/>
            <a:ext cx="10352117" cy="961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在实际使用中，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后台启动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HiveServer2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时通常需配合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日志重定向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，将日志输出至指定文件，以便持久化存储和后续问题排查，示例命令如下。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2.3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任务：基于本地模式部署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endParaRPr lang="en-US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143690" y="3213770"/>
            <a:ext cx="10219542" cy="11072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503731" y="3456967"/>
            <a:ext cx="9542992" cy="49962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nl-NL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nohup hive --service hiveserver2 &gt; /export/data/hiveserver2.log 2&gt;&amp;1 &amp;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10" name="圆角矩形标注 8"/>
          <p:cNvSpPr/>
          <p:nvPr/>
        </p:nvSpPr>
        <p:spPr bwMode="auto">
          <a:xfrm>
            <a:off x="2494806" y="4869954"/>
            <a:ext cx="6912768" cy="1296145"/>
          </a:xfrm>
          <a:prstGeom prst="wedgeRoundRectCallout">
            <a:avLst>
              <a:gd name="adj1" fmla="val 15982"/>
              <a:gd name="adj2" fmla="val -81426"/>
              <a:gd name="adj3" fmla="val 16667"/>
            </a:avLst>
          </a:prstGeom>
          <a:solidFill>
            <a:srgbClr val="A3D3FF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需要注意的是，日志重定向时，若指定的文件不存在，系统会自动创建，但文件所在的目录必须事先创建，否则命令将执行失败。</a:t>
            </a:r>
            <a:endParaRPr lang="zh-CN" altLang="en-US" sz="16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1070" y="2061641"/>
            <a:ext cx="6336704" cy="2706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文本框 1"/>
          <p:cNvSpPr txBox="1"/>
          <p:nvPr/>
        </p:nvSpPr>
        <p:spPr>
          <a:xfrm>
            <a:off x="5075895" y="2205658"/>
            <a:ext cx="5927055" cy="23462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本任务演示基于本地模式部署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时，将采用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MySQL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存储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元数据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，并沿用前文内嵌模式下已安装的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。接下来，将以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虚拟机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Node03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为例，演示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MySQL 8.4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的安装及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本地模式的部署，具体操作如下。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638" y="1773610"/>
            <a:ext cx="3657600" cy="394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2.3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任务：基于本地模式部署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endParaRPr lang="en-US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后台启动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8"/>
          <p:cNvSpPr/>
          <p:nvPr/>
        </p:nvSpPr>
        <p:spPr>
          <a:xfrm>
            <a:off x="1043272" y="1798989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文本框 10"/>
          <p:cNvSpPr txBox="1"/>
          <p:nvPr/>
        </p:nvSpPr>
        <p:spPr>
          <a:xfrm flipH="1">
            <a:off x="1132384" y="1934728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01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1"/>
          <p:cNvSpPr txBox="1"/>
          <p:nvPr/>
        </p:nvSpPr>
        <p:spPr>
          <a:xfrm>
            <a:off x="2998862" y="1706063"/>
            <a:ext cx="8568952" cy="17562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安装</a:t>
            </a:r>
            <a:r>
              <a:rPr lang="en-US" altLang="zh-CN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MySQL</a:t>
            </a:r>
            <a:endParaRPr lang="en-US" altLang="zh-CN" sz="2000" b="1" kern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lvl="0" defTabSz="457200">
              <a:lnSpc>
                <a:spcPct val="150000"/>
              </a:lnSpc>
              <a:defRPr/>
            </a:pPr>
            <a:r>
              <a:rPr lang="zh-CN" altLang="en-US" dirty="0">
                <a:solidFill>
                  <a:srgbClr val="595959"/>
                </a:solidFill>
              </a:rPr>
              <a:t>在虚拟机</a:t>
            </a:r>
            <a:r>
              <a:rPr lang="en-US" altLang="zh-CN" dirty="0">
                <a:solidFill>
                  <a:srgbClr val="595959"/>
                </a:solidFill>
              </a:rPr>
              <a:t>Node03</a:t>
            </a:r>
            <a:r>
              <a:rPr lang="zh-CN" altLang="en-US" dirty="0">
                <a:solidFill>
                  <a:srgbClr val="595959"/>
                </a:solidFill>
              </a:rPr>
              <a:t>中</a:t>
            </a:r>
            <a:r>
              <a:rPr lang="zh-CN" altLang="en-US" dirty="0">
                <a:solidFill>
                  <a:srgbClr val="1369B2"/>
                </a:solidFill>
              </a:rPr>
              <a:t>在线安装</a:t>
            </a:r>
            <a:r>
              <a:rPr lang="en-US" altLang="zh-CN" dirty="0">
                <a:solidFill>
                  <a:srgbClr val="1369B2"/>
                </a:solidFill>
              </a:rPr>
              <a:t>MySQL</a:t>
            </a:r>
            <a:r>
              <a:rPr lang="zh-CN" altLang="en-US" dirty="0">
                <a:solidFill>
                  <a:srgbClr val="595959"/>
                </a:solidFill>
              </a:rPr>
              <a:t>，具体操作如下。</a:t>
            </a:r>
            <a:endParaRPr lang="en-US" altLang="zh-CN" dirty="0">
              <a:solidFill>
                <a:srgbClr val="595959"/>
              </a:solidFill>
            </a:endParaRPr>
          </a:p>
          <a:p>
            <a:pPr lvl="0" defTabSz="457200">
              <a:lnSpc>
                <a:spcPct val="150000"/>
              </a:lnSpc>
              <a:defRPr/>
            </a:pPr>
            <a:r>
              <a:rPr lang="zh-CN" altLang="en-US" dirty="0">
                <a:solidFill>
                  <a:srgbClr val="595959"/>
                </a:solidFill>
              </a:rPr>
              <a:t>（</a:t>
            </a:r>
            <a:r>
              <a:rPr lang="en-US" altLang="zh-CN" dirty="0">
                <a:solidFill>
                  <a:srgbClr val="595959"/>
                </a:solidFill>
              </a:rPr>
              <a:t>1</a:t>
            </a:r>
            <a:r>
              <a:rPr lang="zh-CN" altLang="en-US" dirty="0">
                <a:solidFill>
                  <a:srgbClr val="595959"/>
                </a:solidFill>
              </a:rPr>
              <a:t>）为确保系统依赖库为最新版本，避免后续安装</a:t>
            </a:r>
            <a:r>
              <a:rPr lang="en-US" altLang="zh-CN" dirty="0">
                <a:solidFill>
                  <a:srgbClr val="595959"/>
                </a:solidFill>
              </a:rPr>
              <a:t>MySQL</a:t>
            </a:r>
            <a:r>
              <a:rPr lang="zh-CN" altLang="en-US" dirty="0">
                <a:solidFill>
                  <a:srgbClr val="595959"/>
                </a:solidFill>
              </a:rPr>
              <a:t>时出现兼容性问题，需将系统中已安装的所有软件包更新至最新版本，具体命令如下。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070870" y="3717826"/>
            <a:ext cx="7992888" cy="11072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430911" y="3961023"/>
            <a:ext cx="7272807" cy="49962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dnf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 update -y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10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2.3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任务：基于本地模式部署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endParaRPr lang="en-US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后台启动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8"/>
          <p:cNvSpPr/>
          <p:nvPr/>
        </p:nvSpPr>
        <p:spPr>
          <a:xfrm>
            <a:off x="1043272" y="1798989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文本框 10"/>
          <p:cNvSpPr txBox="1"/>
          <p:nvPr/>
        </p:nvSpPr>
        <p:spPr>
          <a:xfrm flipH="1">
            <a:off x="1132384" y="1934728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01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1"/>
          <p:cNvSpPr txBox="1"/>
          <p:nvPr/>
        </p:nvSpPr>
        <p:spPr>
          <a:xfrm>
            <a:off x="2998862" y="1706063"/>
            <a:ext cx="8568952" cy="92525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安装</a:t>
            </a:r>
            <a:r>
              <a:rPr lang="en-US" altLang="zh-CN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MySQL</a:t>
            </a:r>
            <a:endParaRPr lang="en-US" altLang="zh-CN" sz="2000" b="1" kern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lvl="0" defTabSz="457200">
              <a:lnSpc>
                <a:spcPct val="150000"/>
              </a:lnSpc>
              <a:defRPr/>
            </a:pPr>
            <a:r>
              <a:rPr lang="zh-CN" altLang="en-US" dirty="0">
                <a:solidFill>
                  <a:srgbClr val="595959"/>
                </a:solidFill>
              </a:rPr>
              <a:t>（</a:t>
            </a:r>
            <a:r>
              <a:rPr lang="en-US" altLang="zh-CN" dirty="0">
                <a:solidFill>
                  <a:srgbClr val="595959"/>
                </a:solidFill>
              </a:rPr>
              <a:t>2</a:t>
            </a:r>
            <a:r>
              <a:rPr lang="zh-CN" altLang="en-US" dirty="0">
                <a:solidFill>
                  <a:srgbClr val="595959"/>
                </a:solidFill>
              </a:rPr>
              <a:t>）安装适用于</a:t>
            </a:r>
            <a:r>
              <a:rPr lang="en-US" altLang="zh-CN" dirty="0">
                <a:solidFill>
                  <a:srgbClr val="595959"/>
                </a:solidFill>
              </a:rPr>
              <a:t>CentOS Stream 9</a:t>
            </a:r>
            <a:r>
              <a:rPr lang="zh-CN" altLang="en-US" dirty="0">
                <a:solidFill>
                  <a:srgbClr val="595959"/>
                </a:solidFill>
              </a:rPr>
              <a:t>的</a:t>
            </a:r>
            <a:r>
              <a:rPr lang="en-US" altLang="zh-CN" dirty="0">
                <a:solidFill>
                  <a:srgbClr val="1369B2"/>
                </a:solidFill>
              </a:rPr>
              <a:t>MySQL 8.4</a:t>
            </a:r>
            <a:r>
              <a:rPr lang="zh-CN" altLang="en-US" dirty="0">
                <a:solidFill>
                  <a:srgbClr val="1369B2"/>
                </a:solidFill>
              </a:rPr>
              <a:t>社区版</a:t>
            </a:r>
            <a:r>
              <a:rPr lang="zh-CN" altLang="en-US" dirty="0">
                <a:solidFill>
                  <a:srgbClr val="595959"/>
                </a:solidFill>
              </a:rPr>
              <a:t>仓库配置，具体命令如下。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286894" y="2997746"/>
            <a:ext cx="7992888" cy="129614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646935" y="3141762"/>
            <a:ext cx="7272807" cy="96128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s-E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dnf install -y https://dev.mysql.com/get/mysql84-community-release-el9-2.noarch.rpm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10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2.3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任务：基于本地模式部署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endParaRPr lang="en-US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后台启动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8"/>
          <p:cNvSpPr/>
          <p:nvPr/>
        </p:nvSpPr>
        <p:spPr>
          <a:xfrm>
            <a:off x="1043272" y="1798989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文本框 10"/>
          <p:cNvSpPr txBox="1"/>
          <p:nvPr/>
        </p:nvSpPr>
        <p:spPr>
          <a:xfrm flipH="1">
            <a:off x="1132384" y="1934728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01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1"/>
          <p:cNvSpPr txBox="1"/>
          <p:nvPr/>
        </p:nvSpPr>
        <p:spPr>
          <a:xfrm>
            <a:off x="2998862" y="1706063"/>
            <a:ext cx="8568952" cy="92525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安装</a:t>
            </a:r>
            <a:r>
              <a:rPr lang="en-US" altLang="zh-CN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MySQL</a:t>
            </a:r>
            <a:endParaRPr lang="en-US" altLang="zh-CN" sz="2000" b="1" kern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lvl="0" defTabSz="457200">
              <a:lnSpc>
                <a:spcPct val="150000"/>
              </a:lnSpc>
              <a:defRPr/>
            </a:pPr>
            <a:r>
              <a:rPr lang="zh-CN" altLang="en-US" dirty="0">
                <a:solidFill>
                  <a:srgbClr val="595959"/>
                </a:solidFill>
              </a:rPr>
              <a:t>（</a:t>
            </a:r>
            <a:r>
              <a:rPr lang="en-US" altLang="zh-CN" dirty="0">
                <a:solidFill>
                  <a:srgbClr val="595959"/>
                </a:solidFill>
              </a:rPr>
              <a:t>3</a:t>
            </a:r>
            <a:r>
              <a:rPr lang="zh-CN" altLang="en-US" dirty="0">
                <a:solidFill>
                  <a:srgbClr val="595959"/>
                </a:solidFill>
              </a:rPr>
              <a:t>）安装</a:t>
            </a:r>
            <a:r>
              <a:rPr lang="en-US" altLang="zh-CN" dirty="0">
                <a:solidFill>
                  <a:srgbClr val="1369B2"/>
                </a:solidFill>
              </a:rPr>
              <a:t>MySQL</a:t>
            </a:r>
            <a:r>
              <a:rPr lang="zh-CN" altLang="en-US" dirty="0">
                <a:solidFill>
                  <a:srgbClr val="1369B2"/>
                </a:solidFill>
              </a:rPr>
              <a:t>社区版服务器</a:t>
            </a:r>
            <a:r>
              <a:rPr lang="zh-CN" altLang="en-US" dirty="0">
                <a:solidFill>
                  <a:srgbClr val="595959"/>
                </a:solidFill>
              </a:rPr>
              <a:t>，具体命令如下。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286894" y="2997746"/>
            <a:ext cx="7992888" cy="129614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646935" y="3290210"/>
            <a:ext cx="7272807" cy="49962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s-E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dnf install -y mysql-community-server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10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2.3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任务：基于本地模式部署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endParaRPr lang="en-US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后台启动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8"/>
          <p:cNvSpPr/>
          <p:nvPr/>
        </p:nvSpPr>
        <p:spPr>
          <a:xfrm>
            <a:off x="1043272" y="1798989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文本框 10"/>
          <p:cNvSpPr txBox="1"/>
          <p:nvPr/>
        </p:nvSpPr>
        <p:spPr>
          <a:xfrm flipH="1">
            <a:off x="1132384" y="1934728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01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1"/>
          <p:cNvSpPr txBox="1"/>
          <p:nvPr/>
        </p:nvSpPr>
        <p:spPr>
          <a:xfrm>
            <a:off x="2998862" y="1706063"/>
            <a:ext cx="8568952" cy="92525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安装</a:t>
            </a:r>
            <a:r>
              <a:rPr lang="en-US" altLang="zh-CN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MySQL</a:t>
            </a:r>
            <a:endParaRPr lang="en-US" altLang="zh-CN" sz="2000" b="1" kern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lvl="0" defTabSz="457200">
              <a:lnSpc>
                <a:spcPct val="150000"/>
              </a:lnSpc>
              <a:defRPr/>
            </a:pPr>
            <a:r>
              <a:rPr lang="zh-CN" altLang="en-US" dirty="0">
                <a:solidFill>
                  <a:srgbClr val="595959"/>
                </a:solidFill>
              </a:rPr>
              <a:t>（</a:t>
            </a:r>
            <a:r>
              <a:rPr lang="en-US" altLang="zh-CN" dirty="0">
                <a:solidFill>
                  <a:srgbClr val="595959"/>
                </a:solidFill>
              </a:rPr>
              <a:t>4</a:t>
            </a:r>
            <a:r>
              <a:rPr lang="zh-CN" altLang="en-US" dirty="0">
                <a:solidFill>
                  <a:srgbClr val="595959"/>
                </a:solidFill>
              </a:rPr>
              <a:t>）启动</a:t>
            </a:r>
            <a:r>
              <a:rPr lang="en-US" altLang="zh-CN" dirty="0">
                <a:solidFill>
                  <a:srgbClr val="595959"/>
                </a:solidFill>
              </a:rPr>
              <a:t>MySQL</a:t>
            </a:r>
            <a:r>
              <a:rPr lang="zh-CN" altLang="en-US" dirty="0">
                <a:solidFill>
                  <a:srgbClr val="595959"/>
                </a:solidFill>
              </a:rPr>
              <a:t>服务并设置</a:t>
            </a:r>
            <a:r>
              <a:rPr lang="zh-CN" altLang="en-US" dirty="0">
                <a:solidFill>
                  <a:srgbClr val="1369B2"/>
                </a:solidFill>
              </a:rPr>
              <a:t>开机自动启动</a:t>
            </a:r>
            <a:r>
              <a:rPr lang="zh-CN" altLang="en-US" dirty="0">
                <a:solidFill>
                  <a:srgbClr val="595959"/>
                </a:solidFill>
              </a:rPr>
              <a:t>，具体命令如下。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286894" y="2997746"/>
            <a:ext cx="7992888" cy="129614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646935" y="3290210"/>
            <a:ext cx="7272807" cy="49962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s-E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systemctl enable --now mysqld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10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2.3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任务：基于本地模式部署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endParaRPr lang="en-US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后台启动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8"/>
          <p:cNvSpPr/>
          <p:nvPr/>
        </p:nvSpPr>
        <p:spPr>
          <a:xfrm>
            <a:off x="1043272" y="1798989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文本框 10"/>
          <p:cNvSpPr txBox="1"/>
          <p:nvPr/>
        </p:nvSpPr>
        <p:spPr>
          <a:xfrm flipH="1">
            <a:off x="1132384" y="1934728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01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1"/>
          <p:cNvSpPr txBox="1"/>
          <p:nvPr/>
        </p:nvSpPr>
        <p:spPr>
          <a:xfrm>
            <a:off x="2998862" y="1706063"/>
            <a:ext cx="8568952" cy="92525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安装</a:t>
            </a:r>
            <a:r>
              <a:rPr lang="en-US" altLang="zh-CN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MySQL</a:t>
            </a:r>
            <a:endParaRPr lang="en-US" altLang="zh-CN" sz="2000" b="1" kern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lvl="0" defTabSz="457200">
              <a:lnSpc>
                <a:spcPct val="150000"/>
              </a:lnSpc>
              <a:defRPr/>
            </a:pPr>
            <a:r>
              <a:rPr lang="zh-CN" altLang="en-US" dirty="0">
                <a:solidFill>
                  <a:srgbClr val="595959"/>
                </a:solidFill>
              </a:rPr>
              <a:t>（</a:t>
            </a:r>
            <a:r>
              <a:rPr lang="en-US" altLang="zh-CN" dirty="0">
                <a:solidFill>
                  <a:srgbClr val="595959"/>
                </a:solidFill>
              </a:rPr>
              <a:t>5</a:t>
            </a:r>
            <a:r>
              <a:rPr lang="zh-CN" altLang="en-US" dirty="0">
                <a:solidFill>
                  <a:srgbClr val="595959"/>
                </a:solidFill>
              </a:rPr>
              <a:t>）获取</a:t>
            </a:r>
            <a:r>
              <a:rPr lang="en-US" altLang="zh-CN" dirty="0">
                <a:solidFill>
                  <a:srgbClr val="595959"/>
                </a:solidFill>
              </a:rPr>
              <a:t>MySQL</a:t>
            </a:r>
            <a:r>
              <a:rPr lang="zh-CN" altLang="en-US" dirty="0">
                <a:solidFill>
                  <a:srgbClr val="595959"/>
                </a:solidFill>
              </a:rPr>
              <a:t>为自带的</a:t>
            </a:r>
            <a:r>
              <a:rPr lang="en-US" altLang="zh-CN" dirty="0">
                <a:solidFill>
                  <a:srgbClr val="595959"/>
                </a:solidFill>
              </a:rPr>
              <a:t>root</a:t>
            </a:r>
            <a:r>
              <a:rPr lang="zh-CN" altLang="en-US" dirty="0">
                <a:solidFill>
                  <a:srgbClr val="595959"/>
                </a:solidFill>
              </a:rPr>
              <a:t>用户生成的</a:t>
            </a:r>
            <a:r>
              <a:rPr lang="zh-CN" altLang="en-US" dirty="0">
                <a:solidFill>
                  <a:srgbClr val="1369B2"/>
                </a:solidFill>
              </a:rPr>
              <a:t>初始密码</a:t>
            </a:r>
            <a:r>
              <a:rPr lang="zh-CN" altLang="en-US" dirty="0">
                <a:solidFill>
                  <a:srgbClr val="595959"/>
                </a:solidFill>
              </a:rPr>
              <a:t>，具体命令如下。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286894" y="2997746"/>
            <a:ext cx="7992888" cy="129614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646935" y="3290210"/>
            <a:ext cx="7272807" cy="49962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s-E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grep 'temporary password' /var/log/mysqld.log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10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2.3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任务：基于本地模式部署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endParaRPr lang="en-US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后台启动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8"/>
          <p:cNvSpPr/>
          <p:nvPr/>
        </p:nvSpPr>
        <p:spPr>
          <a:xfrm>
            <a:off x="1043272" y="1798989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文本框 10"/>
          <p:cNvSpPr txBox="1"/>
          <p:nvPr/>
        </p:nvSpPr>
        <p:spPr>
          <a:xfrm flipH="1">
            <a:off x="1132384" y="1934728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01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1"/>
          <p:cNvSpPr txBox="1"/>
          <p:nvPr/>
        </p:nvSpPr>
        <p:spPr>
          <a:xfrm>
            <a:off x="2998862" y="1706063"/>
            <a:ext cx="8568952" cy="92525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安装</a:t>
            </a:r>
            <a:r>
              <a:rPr lang="en-US" altLang="zh-CN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MySQL</a:t>
            </a:r>
            <a:endParaRPr lang="en-US" altLang="zh-CN" sz="2000" b="1" kern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lvl="0" defTabSz="457200">
              <a:lnSpc>
                <a:spcPct val="150000"/>
              </a:lnSpc>
              <a:defRPr/>
            </a:pPr>
            <a:r>
              <a:rPr lang="zh-CN" altLang="en-US" dirty="0">
                <a:solidFill>
                  <a:srgbClr val="595959"/>
                </a:solidFill>
              </a:rPr>
              <a:t>上述命令执行完成后的效果如图。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10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2.3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任务：基于本地模式部署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endParaRPr lang="en-US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后台启动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42878" y="2941762"/>
            <a:ext cx="6860634" cy="306497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8"/>
          <p:cNvSpPr/>
          <p:nvPr/>
        </p:nvSpPr>
        <p:spPr>
          <a:xfrm>
            <a:off x="1043272" y="1798989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文本框 10"/>
          <p:cNvSpPr txBox="1"/>
          <p:nvPr/>
        </p:nvSpPr>
        <p:spPr>
          <a:xfrm flipH="1">
            <a:off x="1132384" y="1934728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01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1"/>
          <p:cNvSpPr txBox="1"/>
          <p:nvPr/>
        </p:nvSpPr>
        <p:spPr>
          <a:xfrm>
            <a:off x="2998862" y="1706063"/>
            <a:ext cx="8568952" cy="92525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安装</a:t>
            </a:r>
            <a:r>
              <a:rPr lang="en-US" altLang="zh-CN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MySQL</a:t>
            </a:r>
            <a:endParaRPr lang="en-US" altLang="zh-CN" sz="2000" b="1" kern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lvl="0" defTabSz="457200">
              <a:lnSpc>
                <a:spcPct val="150000"/>
              </a:lnSpc>
              <a:defRPr/>
            </a:pPr>
            <a:r>
              <a:rPr lang="zh-CN" altLang="en-US" dirty="0">
                <a:solidFill>
                  <a:srgbClr val="595959"/>
                </a:solidFill>
              </a:rPr>
              <a:t>（</a:t>
            </a:r>
            <a:r>
              <a:rPr lang="en-US" altLang="zh-CN" dirty="0">
                <a:solidFill>
                  <a:srgbClr val="595959"/>
                </a:solidFill>
              </a:rPr>
              <a:t>6</a:t>
            </a:r>
            <a:r>
              <a:rPr lang="zh-CN" altLang="en-US" dirty="0">
                <a:solidFill>
                  <a:srgbClr val="595959"/>
                </a:solidFill>
              </a:rPr>
              <a:t>）</a:t>
            </a:r>
            <a:r>
              <a:rPr lang="zh-CN" altLang="en-US" dirty="0">
                <a:solidFill>
                  <a:srgbClr val="1369B2"/>
                </a:solidFill>
              </a:rPr>
              <a:t>运行</a:t>
            </a:r>
            <a:r>
              <a:rPr lang="en-US" altLang="zh-CN" dirty="0">
                <a:solidFill>
                  <a:srgbClr val="1369B2"/>
                </a:solidFill>
              </a:rPr>
              <a:t>MySQL</a:t>
            </a:r>
            <a:r>
              <a:rPr lang="zh-CN" altLang="en-US" dirty="0">
                <a:solidFill>
                  <a:srgbClr val="1369B2"/>
                </a:solidFill>
              </a:rPr>
              <a:t>的安全向导</a:t>
            </a:r>
            <a:r>
              <a:rPr lang="zh-CN" altLang="en-US" dirty="0">
                <a:solidFill>
                  <a:srgbClr val="595959"/>
                </a:solidFill>
              </a:rPr>
              <a:t>，完成安全配置的初始化，具体命令如下。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286894" y="2997746"/>
            <a:ext cx="7992888" cy="129614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646935" y="3290210"/>
            <a:ext cx="7272807" cy="49962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s-E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mysql_secure_installation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10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2.3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任务：基于本地模式部署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endParaRPr lang="en-US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后台启动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8"/>
          <p:cNvSpPr/>
          <p:nvPr/>
        </p:nvSpPr>
        <p:spPr>
          <a:xfrm>
            <a:off x="1043272" y="1798989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文本框 10"/>
          <p:cNvSpPr txBox="1"/>
          <p:nvPr/>
        </p:nvSpPr>
        <p:spPr>
          <a:xfrm flipH="1">
            <a:off x="1132384" y="1934728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01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1"/>
          <p:cNvSpPr txBox="1"/>
          <p:nvPr/>
        </p:nvSpPr>
        <p:spPr>
          <a:xfrm>
            <a:off x="2998862" y="1706063"/>
            <a:ext cx="8568952" cy="92525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安装</a:t>
            </a:r>
            <a:r>
              <a:rPr lang="en-US" altLang="zh-CN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MySQL</a:t>
            </a:r>
            <a:endParaRPr lang="en-US" altLang="zh-CN" sz="2000" b="1" kern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lvl="0" defTabSz="457200">
              <a:lnSpc>
                <a:spcPct val="150000"/>
              </a:lnSpc>
              <a:defRPr/>
            </a:pPr>
            <a:r>
              <a:rPr lang="zh-CN" altLang="en-US" dirty="0">
                <a:solidFill>
                  <a:srgbClr val="595959"/>
                </a:solidFill>
              </a:rPr>
              <a:t>上述命令执行完成后，会依次引导用户完成以下安全配置。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10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2.3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任务：基于本地模式部署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endParaRPr lang="en-US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后台启动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椭圆 8"/>
          <p:cNvSpPr/>
          <p:nvPr/>
        </p:nvSpPr>
        <p:spPr bwMode="auto">
          <a:xfrm rot="574600">
            <a:off x="3094669" y="3010545"/>
            <a:ext cx="432000" cy="432000"/>
          </a:xfrm>
          <a:prstGeom prst="ellipse">
            <a:avLst/>
          </a:prstGeom>
          <a:solidFill>
            <a:srgbClr val="3BCCFF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2" name="TextBox 7"/>
          <p:cNvSpPr txBox="1">
            <a:spLocks noChangeArrowheads="1"/>
          </p:cNvSpPr>
          <p:nvPr/>
        </p:nvSpPr>
        <p:spPr bwMode="auto">
          <a:xfrm>
            <a:off x="3136044" y="3041601"/>
            <a:ext cx="349250" cy="3698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Verdana" panose="020B0604030504040204" pitchFamily="34" charset="0"/>
                <a:ea typeface="宋体" panose="02010600030101010101" pitchFamily="2" charset="-122"/>
              </a:rPr>
              <a:t>1</a:t>
            </a:r>
            <a:endParaRPr kumimoji="0" lang="zh-CN" altLang="en-US" sz="18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583234" y="3000329"/>
            <a:ext cx="3664100" cy="41735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>
              <a:lnSpc>
                <a:spcPct val="130000"/>
              </a:lnSpc>
              <a:spcAft>
                <a:spcPts val="300"/>
              </a:spcAft>
              <a:defRPr/>
            </a:pPr>
            <a:r>
              <a:rPr lang="en-US" altLang="zh-CN" sz="1800" b="1" kern="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Enter password for user root</a:t>
            </a:r>
            <a:r>
              <a: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kumimoji="0" lang="en-US" altLang="zh-CN" sz="18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596637" y="3903154"/>
            <a:ext cx="2196435" cy="36933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>
              <a:defRPr/>
            </a:pPr>
            <a:r>
              <a:rPr lang="en-US" altLang="zh-CN" sz="1800" b="1" kern="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New password</a:t>
            </a:r>
            <a:r>
              <a: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： 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 flipV="1">
            <a:off x="3514883" y="3411489"/>
            <a:ext cx="7620883" cy="21940"/>
          </a:xfrm>
          <a:prstGeom prst="line">
            <a:avLst/>
          </a:prstGeom>
          <a:solidFill>
            <a:srgbClr val="3BCCFF"/>
          </a:solidFill>
          <a:ln w="12700" cap="flat" cmpd="sng" algn="ctr">
            <a:solidFill>
              <a:srgbClr val="19C3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6" name="直接连接符 15"/>
          <p:cNvCxnSpPr/>
          <p:nvPr/>
        </p:nvCxnSpPr>
        <p:spPr>
          <a:xfrm flipV="1">
            <a:off x="3559110" y="4270756"/>
            <a:ext cx="7576656" cy="23134"/>
          </a:xfrm>
          <a:prstGeom prst="line">
            <a:avLst/>
          </a:prstGeom>
          <a:solidFill>
            <a:srgbClr val="3BCCFF"/>
          </a:solidFill>
          <a:ln w="12700" cap="flat" cmpd="sng" algn="ctr">
            <a:solidFill>
              <a:srgbClr val="19C3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17" name="矩形 16"/>
          <p:cNvSpPr/>
          <p:nvPr/>
        </p:nvSpPr>
        <p:spPr>
          <a:xfrm>
            <a:off x="3596636" y="4670519"/>
            <a:ext cx="3146641" cy="41735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>
              <a:lnSpc>
                <a:spcPct val="130000"/>
              </a:lnSpc>
              <a:spcAft>
                <a:spcPts val="300"/>
              </a:spcAft>
              <a:defRPr/>
            </a:pPr>
            <a:r>
              <a:rPr lang="en-US" altLang="zh-CN" sz="1800" b="1" kern="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Re-enter new password</a:t>
            </a:r>
            <a:r>
              <a: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kumimoji="0" lang="en-US" altLang="zh-CN" sz="18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3538771" y="5109351"/>
            <a:ext cx="7596995" cy="13600"/>
          </a:xfrm>
          <a:prstGeom prst="line">
            <a:avLst/>
          </a:prstGeom>
          <a:solidFill>
            <a:srgbClr val="3BCCFF"/>
          </a:solidFill>
          <a:ln w="12700" cap="flat" cmpd="sng" algn="ctr">
            <a:solidFill>
              <a:srgbClr val="19C3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19" name="矩形 18"/>
          <p:cNvSpPr/>
          <p:nvPr/>
        </p:nvSpPr>
        <p:spPr>
          <a:xfrm>
            <a:off x="7247334" y="4664787"/>
            <a:ext cx="3744417" cy="38125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300"/>
              </a:spcAft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再次输入</a:t>
            </a:r>
            <a:r>
              <a:rPr lang="zh-CN" altLang="en-US" sz="1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新密码以确认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7131834" y="3010995"/>
            <a:ext cx="4489241" cy="38125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300"/>
              </a:spcAft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root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用户的</a:t>
            </a:r>
            <a:r>
              <a:rPr lang="zh-CN" altLang="en-US" sz="1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初始密码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椭圆 20"/>
          <p:cNvSpPr/>
          <p:nvPr/>
        </p:nvSpPr>
        <p:spPr bwMode="auto">
          <a:xfrm rot="574600">
            <a:off x="3094669" y="3900972"/>
            <a:ext cx="432000" cy="432000"/>
          </a:xfrm>
          <a:prstGeom prst="ellipse">
            <a:avLst/>
          </a:prstGeom>
          <a:solidFill>
            <a:srgbClr val="3BCCFF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22" name="TextBox 28"/>
          <p:cNvSpPr txBox="1">
            <a:spLocks noChangeArrowheads="1"/>
          </p:cNvSpPr>
          <p:nvPr/>
        </p:nvSpPr>
        <p:spPr bwMode="auto">
          <a:xfrm>
            <a:off x="3136044" y="3932028"/>
            <a:ext cx="349250" cy="3698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Verdana" panose="020B0604030504040204" pitchFamily="34" charset="0"/>
                <a:ea typeface="宋体" panose="02010600030101010101" pitchFamily="2" charset="-122"/>
              </a:rPr>
              <a:t>2</a:t>
            </a:r>
            <a:endParaRPr kumimoji="0" lang="zh-CN" altLang="en-US" sz="18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25" name="椭圆 24"/>
          <p:cNvSpPr/>
          <p:nvPr/>
        </p:nvSpPr>
        <p:spPr bwMode="auto">
          <a:xfrm rot="574600">
            <a:off x="3094669" y="4768024"/>
            <a:ext cx="432000" cy="432000"/>
          </a:xfrm>
          <a:prstGeom prst="ellipse">
            <a:avLst/>
          </a:prstGeom>
          <a:solidFill>
            <a:srgbClr val="3BCCFF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26" name="TextBox 34"/>
          <p:cNvSpPr txBox="1">
            <a:spLocks noChangeArrowheads="1"/>
          </p:cNvSpPr>
          <p:nvPr/>
        </p:nvSpPr>
        <p:spPr bwMode="auto">
          <a:xfrm>
            <a:off x="3136044" y="4799080"/>
            <a:ext cx="349250" cy="3698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Verdana" panose="020B0604030504040204" pitchFamily="34" charset="0"/>
                <a:ea typeface="宋体" panose="02010600030101010101" pitchFamily="2" charset="-122"/>
              </a:rPr>
              <a:t>3</a:t>
            </a:r>
            <a:endParaRPr kumimoji="0" lang="zh-CN" altLang="en-US" sz="18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7189152" y="3893016"/>
            <a:ext cx="2845428" cy="38125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300"/>
              </a:spcAft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root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用户的</a:t>
            </a:r>
            <a:r>
              <a:rPr lang="zh-CN" altLang="en-US" sz="1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新密码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596636" y="5604848"/>
            <a:ext cx="4010737" cy="41735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>
              <a:lnSpc>
                <a:spcPct val="130000"/>
              </a:lnSpc>
              <a:spcAft>
                <a:spcPts val="300"/>
              </a:spcAft>
              <a:defRPr/>
            </a:pPr>
            <a:r>
              <a:rPr lang="en-US" altLang="zh-CN" sz="1800" b="1" kern="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Change the password for root</a:t>
            </a:r>
            <a:r>
              <a:rPr lang="zh-CN" altLang="en-US" sz="1800" b="1" kern="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kumimoji="0" lang="en-US" altLang="zh-CN" sz="18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9" name="直接连接符 28"/>
          <p:cNvCxnSpPr/>
          <p:nvPr/>
        </p:nvCxnSpPr>
        <p:spPr>
          <a:xfrm>
            <a:off x="3538771" y="6043680"/>
            <a:ext cx="7596995" cy="1096"/>
          </a:xfrm>
          <a:prstGeom prst="line">
            <a:avLst/>
          </a:prstGeom>
          <a:solidFill>
            <a:srgbClr val="3BCCFF"/>
          </a:solidFill>
          <a:ln w="12700" cap="flat" cmpd="sng" algn="ctr">
            <a:solidFill>
              <a:srgbClr val="19C3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30" name="矩形 29"/>
          <p:cNvSpPr/>
          <p:nvPr/>
        </p:nvSpPr>
        <p:spPr>
          <a:xfrm>
            <a:off x="7351921" y="5353445"/>
            <a:ext cx="4143885" cy="70134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300"/>
              </a:spcAft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</a:t>
            </a:r>
            <a:r>
              <a:rPr lang="en-US" altLang="zh-CN" sz="1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或</a:t>
            </a:r>
            <a:r>
              <a:rPr lang="en-US" altLang="zh-CN" sz="1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表示重新修改刚设置的新密码，输入其他任意内容则表示</a:t>
            </a:r>
            <a:r>
              <a:rPr lang="zh-CN" altLang="en-US" sz="1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保留设置的新密码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椭圆 30"/>
          <p:cNvSpPr/>
          <p:nvPr/>
        </p:nvSpPr>
        <p:spPr bwMode="auto">
          <a:xfrm rot="574600">
            <a:off x="3094669" y="5702353"/>
            <a:ext cx="432000" cy="432000"/>
          </a:xfrm>
          <a:prstGeom prst="ellipse">
            <a:avLst/>
          </a:prstGeom>
          <a:solidFill>
            <a:srgbClr val="3BCCFF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3136044" y="5733409"/>
            <a:ext cx="349250" cy="3698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Verdana" panose="020B0604030504040204" pitchFamily="34" charset="0"/>
                <a:ea typeface="宋体" panose="02010600030101010101" pitchFamily="2" charset="-122"/>
              </a:rPr>
              <a:t>4</a:t>
            </a:r>
            <a:endParaRPr kumimoji="0" lang="zh-CN" altLang="en-US" sz="18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8"/>
          <p:cNvSpPr/>
          <p:nvPr/>
        </p:nvSpPr>
        <p:spPr>
          <a:xfrm>
            <a:off x="1043272" y="1798989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文本框 10"/>
          <p:cNvSpPr txBox="1"/>
          <p:nvPr/>
        </p:nvSpPr>
        <p:spPr>
          <a:xfrm flipH="1">
            <a:off x="1132384" y="1934728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01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1"/>
          <p:cNvSpPr txBox="1"/>
          <p:nvPr/>
        </p:nvSpPr>
        <p:spPr>
          <a:xfrm>
            <a:off x="2998862" y="1706063"/>
            <a:ext cx="8568952" cy="92525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安装</a:t>
            </a:r>
            <a:r>
              <a:rPr lang="en-US" altLang="zh-CN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MySQL</a:t>
            </a:r>
            <a:endParaRPr lang="en-US" altLang="zh-CN" sz="2000" b="1" kern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lvl="0" defTabSz="457200">
              <a:lnSpc>
                <a:spcPct val="150000"/>
              </a:lnSpc>
              <a:defRPr/>
            </a:pPr>
            <a:r>
              <a:rPr lang="zh-CN" altLang="en-US" dirty="0">
                <a:solidFill>
                  <a:srgbClr val="595959"/>
                </a:solidFill>
              </a:rPr>
              <a:t>上述命令执行完成后，会依次引导用户完成以下安全配置。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10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2.3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任务：基于本地模式部署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endParaRPr lang="en-US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后台启动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椭圆 8"/>
          <p:cNvSpPr/>
          <p:nvPr/>
        </p:nvSpPr>
        <p:spPr bwMode="auto">
          <a:xfrm rot="574600">
            <a:off x="3094669" y="3010545"/>
            <a:ext cx="432000" cy="432000"/>
          </a:xfrm>
          <a:prstGeom prst="ellipse">
            <a:avLst/>
          </a:prstGeom>
          <a:solidFill>
            <a:srgbClr val="3BCCFF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2" name="TextBox 7"/>
          <p:cNvSpPr txBox="1">
            <a:spLocks noChangeArrowheads="1"/>
          </p:cNvSpPr>
          <p:nvPr/>
        </p:nvSpPr>
        <p:spPr bwMode="auto">
          <a:xfrm>
            <a:off x="3136044" y="3041601"/>
            <a:ext cx="348172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Verdana" panose="020B0604030504040204" pitchFamily="34" charset="0"/>
                <a:ea typeface="宋体" panose="02010600030101010101" pitchFamily="2" charset="-122"/>
              </a:rPr>
              <a:t>5</a:t>
            </a:r>
            <a:endParaRPr kumimoji="0" lang="zh-CN" altLang="en-US" sz="18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583234" y="3000329"/>
            <a:ext cx="3376068" cy="41735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>
              <a:lnSpc>
                <a:spcPct val="130000"/>
              </a:lnSpc>
              <a:spcAft>
                <a:spcPts val="300"/>
              </a:spcAft>
              <a:defRPr/>
            </a:pPr>
            <a:r>
              <a:rPr lang="en-US" altLang="zh-CN" sz="1800" b="1" kern="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Remove anonymous users</a:t>
            </a:r>
            <a:r>
              <a: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kumimoji="0" lang="en-US" altLang="zh-CN" sz="18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596637" y="3903154"/>
            <a:ext cx="3812262" cy="36933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>
              <a:defRPr/>
            </a:pPr>
            <a:r>
              <a:rPr lang="en-US" altLang="zh-CN" sz="1800" b="1" kern="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Disallow root login remotely</a:t>
            </a:r>
            <a:r>
              <a: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： 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 flipV="1">
            <a:off x="3514883" y="3411489"/>
            <a:ext cx="7620883" cy="21940"/>
          </a:xfrm>
          <a:prstGeom prst="line">
            <a:avLst/>
          </a:prstGeom>
          <a:solidFill>
            <a:srgbClr val="3BCCFF"/>
          </a:solidFill>
          <a:ln w="12700" cap="flat" cmpd="sng" algn="ctr">
            <a:solidFill>
              <a:srgbClr val="19C3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6" name="直接连接符 15"/>
          <p:cNvCxnSpPr/>
          <p:nvPr/>
        </p:nvCxnSpPr>
        <p:spPr>
          <a:xfrm flipV="1">
            <a:off x="3559110" y="4270756"/>
            <a:ext cx="7576656" cy="23134"/>
          </a:xfrm>
          <a:prstGeom prst="line">
            <a:avLst/>
          </a:prstGeom>
          <a:solidFill>
            <a:srgbClr val="3BCCFF"/>
          </a:solidFill>
          <a:ln w="12700" cap="flat" cmpd="sng" algn="ctr">
            <a:solidFill>
              <a:srgbClr val="19C3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17" name="矩形 16"/>
          <p:cNvSpPr/>
          <p:nvPr/>
        </p:nvSpPr>
        <p:spPr>
          <a:xfrm>
            <a:off x="3589935" y="4376068"/>
            <a:ext cx="3362666" cy="77745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>
              <a:lnSpc>
                <a:spcPct val="130000"/>
              </a:lnSpc>
              <a:spcAft>
                <a:spcPts val="300"/>
              </a:spcAft>
              <a:defRPr/>
            </a:pPr>
            <a:r>
              <a:rPr lang="en-US" altLang="zh-CN" sz="1800" b="1" kern="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Remove test database and access to it</a:t>
            </a:r>
            <a:r>
              <a: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kumimoji="0" lang="en-US" altLang="zh-CN" sz="18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3538771" y="5109351"/>
            <a:ext cx="7596995" cy="13600"/>
          </a:xfrm>
          <a:prstGeom prst="line">
            <a:avLst/>
          </a:prstGeom>
          <a:solidFill>
            <a:srgbClr val="3BCCFF"/>
          </a:solidFill>
          <a:ln w="12700" cap="flat" cmpd="sng" algn="ctr">
            <a:solidFill>
              <a:srgbClr val="19C3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19" name="矩形 18"/>
          <p:cNvSpPr/>
          <p:nvPr/>
        </p:nvSpPr>
        <p:spPr>
          <a:xfrm>
            <a:off x="7283338" y="4384425"/>
            <a:ext cx="3744417" cy="70134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300"/>
              </a:spcAft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</a:t>
            </a:r>
            <a:r>
              <a:rPr lang="en-US" altLang="zh-CN" sz="1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或</a:t>
            </a:r>
            <a:r>
              <a:rPr lang="en-US" altLang="zh-CN" sz="1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表示</a:t>
            </a:r>
            <a:r>
              <a:rPr lang="zh-CN" altLang="en-US" sz="1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删除默认创建的</a:t>
            </a:r>
            <a:r>
              <a:rPr lang="en-US" altLang="zh-CN" sz="1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test</a:t>
            </a:r>
            <a:r>
              <a:rPr lang="zh-CN" altLang="en-US" sz="1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数据库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，输入其他任意内容则表示保留。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7099665" y="2711574"/>
            <a:ext cx="4324133" cy="70134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300"/>
              </a:spcAft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</a:t>
            </a:r>
            <a:r>
              <a:rPr lang="en-US" altLang="zh-CN" sz="1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或</a:t>
            </a:r>
            <a:r>
              <a:rPr lang="en-US" altLang="zh-CN" sz="1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表示删除匿名用户，输入其他任意内容则表示</a:t>
            </a:r>
            <a:r>
              <a:rPr lang="zh-CN" altLang="en-US" sz="1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保留匿名用户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椭圆 20"/>
          <p:cNvSpPr/>
          <p:nvPr/>
        </p:nvSpPr>
        <p:spPr bwMode="auto">
          <a:xfrm rot="574600">
            <a:off x="3094669" y="3900972"/>
            <a:ext cx="432000" cy="432000"/>
          </a:xfrm>
          <a:prstGeom prst="ellipse">
            <a:avLst/>
          </a:prstGeom>
          <a:solidFill>
            <a:srgbClr val="3BCCFF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22" name="TextBox 28"/>
          <p:cNvSpPr txBox="1">
            <a:spLocks noChangeArrowheads="1"/>
          </p:cNvSpPr>
          <p:nvPr/>
        </p:nvSpPr>
        <p:spPr bwMode="auto">
          <a:xfrm>
            <a:off x="3136044" y="3932028"/>
            <a:ext cx="348172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800" b="1" kern="0" dirty="0">
                <a:solidFill>
                  <a:sysClr val="window" lastClr="FFFFFF"/>
                </a:solidFill>
                <a:latin typeface="Verdana" panose="020B0604030504040204" pitchFamily="34" charset="0"/>
              </a:rPr>
              <a:t>6</a:t>
            </a:r>
            <a:endParaRPr kumimoji="0" lang="zh-CN" altLang="en-US" sz="18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25" name="椭圆 24"/>
          <p:cNvSpPr/>
          <p:nvPr/>
        </p:nvSpPr>
        <p:spPr bwMode="auto">
          <a:xfrm rot="574600">
            <a:off x="3094669" y="4768024"/>
            <a:ext cx="432000" cy="432000"/>
          </a:xfrm>
          <a:prstGeom prst="ellipse">
            <a:avLst/>
          </a:prstGeom>
          <a:solidFill>
            <a:srgbClr val="3BCCFF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26" name="TextBox 34"/>
          <p:cNvSpPr txBox="1">
            <a:spLocks noChangeArrowheads="1"/>
          </p:cNvSpPr>
          <p:nvPr/>
        </p:nvSpPr>
        <p:spPr bwMode="auto">
          <a:xfrm>
            <a:off x="3136044" y="4799080"/>
            <a:ext cx="348172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Verdana" panose="020B0604030504040204" pitchFamily="34" charset="0"/>
                <a:ea typeface="宋体" panose="02010600030101010101" pitchFamily="2" charset="-122"/>
              </a:rPr>
              <a:t>7</a:t>
            </a:r>
            <a:endParaRPr kumimoji="0" lang="zh-CN" altLang="en-US" sz="18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7189152" y="3520536"/>
            <a:ext cx="4021508" cy="70134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300"/>
              </a:spcAft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</a:t>
            </a:r>
            <a:r>
              <a:rPr lang="en-US" altLang="zh-CN" sz="1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或</a:t>
            </a:r>
            <a:r>
              <a:rPr lang="en-US" altLang="zh-CN" sz="1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表示</a:t>
            </a:r>
            <a:r>
              <a:rPr lang="zh-CN" altLang="en-US" sz="1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禁止</a:t>
            </a:r>
            <a:r>
              <a:rPr lang="en-US" altLang="zh-CN" sz="1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root</a:t>
            </a:r>
            <a:r>
              <a:rPr lang="zh-CN" altLang="en-US" sz="1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用户远程登录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，输入其他任意内容则表示允许。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596637" y="5604848"/>
            <a:ext cx="3592516" cy="41735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>
              <a:lnSpc>
                <a:spcPct val="130000"/>
              </a:lnSpc>
              <a:spcAft>
                <a:spcPts val="300"/>
              </a:spcAft>
              <a:defRPr/>
            </a:pPr>
            <a:r>
              <a:rPr lang="en-US" altLang="zh-CN" sz="1800" b="1" kern="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Reload privilege tables now</a:t>
            </a:r>
            <a:r>
              <a:rPr lang="zh-CN" altLang="en-US" sz="1800" b="1" kern="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kumimoji="0" lang="en-US" altLang="zh-CN" sz="18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9" name="直接连接符 28"/>
          <p:cNvCxnSpPr/>
          <p:nvPr/>
        </p:nvCxnSpPr>
        <p:spPr>
          <a:xfrm>
            <a:off x="3538771" y="6043680"/>
            <a:ext cx="7596995" cy="1096"/>
          </a:xfrm>
          <a:prstGeom prst="line">
            <a:avLst/>
          </a:prstGeom>
          <a:solidFill>
            <a:srgbClr val="3BCCFF"/>
          </a:solidFill>
          <a:ln w="12700" cap="flat" cmpd="sng" algn="ctr">
            <a:solidFill>
              <a:srgbClr val="19C3FF"/>
            </a:solidFill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30" name="矩形 29"/>
          <p:cNvSpPr/>
          <p:nvPr/>
        </p:nvSpPr>
        <p:spPr>
          <a:xfrm>
            <a:off x="7351921" y="5353445"/>
            <a:ext cx="4143885" cy="70134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  <a:spcAft>
                <a:spcPts val="300"/>
              </a:spcAft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</a:t>
            </a:r>
            <a:r>
              <a:rPr lang="en-US" altLang="zh-CN" sz="1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或</a:t>
            </a:r>
            <a:r>
              <a:rPr lang="en-US" altLang="zh-CN" sz="1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表示重新加载权限表以使上述更改生效，输入其他任意内容则表示</a:t>
            </a:r>
            <a:r>
              <a:rPr lang="zh-CN" altLang="en-US" sz="16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暂不生效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椭圆 30"/>
          <p:cNvSpPr/>
          <p:nvPr/>
        </p:nvSpPr>
        <p:spPr bwMode="auto">
          <a:xfrm rot="574600">
            <a:off x="3094669" y="5702353"/>
            <a:ext cx="432000" cy="432000"/>
          </a:xfrm>
          <a:prstGeom prst="ellipse">
            <a:avLst/>
          </a:prstGeom>
          <a:solidFill>
            <a:srgbClr val="3BCCFF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endParaRPr lang="zh-CN" altLang="en-US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3136044" y="5733409"/>
            <a:ext cx="348172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Verdana" panose="020B0604030504040204" pitchFamily="34" charset="0"/>
                <a:ea typeface="宋体" panose="02010600030101010101" pitchFamily="2" charset="-122"/>
              </a:rPr>
              <a:t>8</a:t>
            </a:r>
            <a:endParaRPr kumimoji="0" lang="zh-CN" altLang="en-US" sz="18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Verdana" panose="020B060403050404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8"/>
          <p:cNvSpPr/>
          <p:nvPr/>
        </p:nvSpPr>
        <p:spPr>
          <a:xfrm>
            <a:off x="1043272" y="1798989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文本框 10"/>
          <p:cNvSpPr txBox="1"/>
          <p:nvPr/>
        </p:nvSpPr>
        <p:spPr>
          <a:xfrm flipH="1">
            <a:off x="1132384" y="1934728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01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1"/>
          <p:cNvSpPr txBox="1"/>
          <p:nvPr/>
        </p:nvSpPr>
        <p:spPr>
          <a:xfrm>
            <a:off x="2998862" y="1706063"/>
            <a:ext cx="8568952" cy="134075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安装</a:t>
            </a:r>
            <a:r>
              <a:rPr lang="en-US" altLang="zh-CN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MySQL</a:t>
            </a:r>
            <a:endParaRPr lang="en-US" altLang="zh-CN" sz="2000" b="1" kern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lvl="0" defTabSz="457200">
              <a:lnSpc>
                <a:spcPct val="150000"/>
              </a:lnSpc>
              <a:defRPr/>
            </a:pPr>
            <a:r>
              <a:rPr lang="zh-CN" altLang="en-US" dirty="0">
                <a:solidFill>
                  <a:srgbClr val="595959"/>
                </a:solidFill>
              </a:rPr>
              <a:t>上述操作完成后，读者可</a:t>
            </a:r>
            <a:r>
              <a:rPr lang="zh-CN" altLang="en-US" dirty="0">
                <a:solidFill>
                  <a:srgbClr val="1369B2"/>
                </a:solidFill>
              </a:rPr>
              <a:t>通过</a:t>
            </a:r>
            <a:r>
              <a:rPr lang="en-US" altLang="zh-CN" dirty="0">
                <a:solidFill>
                  <a:srgbClr val="1369B2"/>
                </a:solidFill>
              </a:rPr>
              <a:t>root</a:t>
            </a:r>
            <a:r>
              <a:rPr lang="zh-CN" altLang="en-US" dirty="0">
                <a:solidFill>
                  <a:srgbClr val="1369B2"/>
                </a:solidFill>
              </a:rPr>
              <a:t>用户登录</a:t>
            </a:r>
            <a:r>
              <a:rPr lang="en-US" altLang="zh-CN" dirty="0">
                <a:solidFill>
                  <a:srgbClr val="1369B2"/>
                </a:solidFill>
              </a:rPr>
              <a:t>MySQL</a:t>
            </a:r>
            <a:r>
              <a:rPr lang="zh-CN" altLang="en-US" dirty="0">
                <a:solidFill>
                  <a:srgbClr val="595959"/>
                </a:solidFill>
              </a:rPr>
              <a:t>，验证密码是否修改成功，具体命令如下。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142878" y="3331725"/>
            <a:ext cx="7992888" cy="129614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502919" y="3624189"/>
            <a:ext cx="7272807" cy="49962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s-E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mysql -u root -p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10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2.3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任务：基于本地模式部署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endParaRPr lang="en-US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后台启动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圆角矩形标注 8"/>
          <p:cNvSpPr/>
          <p:nvPr/>
        </p:nvSpPr>
        <p:spPr bwMode="auto">
          <a:xfrm>
            <a:off x="3142878" y="5153525"/>
            <a:ext cx="7560840" cy="1296145"/>
          </a:xfrm>
          <a:prstGeom prst="wedgeRoundRectCallout">
            <a:avLst>
              <a:gd name="adj1" fmla="val 15982"/>
              <a:gd name="adj2" fmla="val -81426"/>
              <a:gd name="adj3" fmla="val 16667"/>
            </a:avLst>
          </a:prstGeom>
          <a:solidFill>
            <a:srgbClr val="A3D3FF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上述命令执行完成后，在出现提示信息“</a:t>
            </a:r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Enter password:”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时，输入之前设置的新密码。若成功进入</a:t>
            </a:r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MySQL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命令行界面，则说明密码已修改成功。</a:t>
            </a:r>
            <a:endParaRPr lang="zh-CN" altLang="en-US" sz="16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8"/>
          <p:cNvSpPr/>
          <p:nvPr/>
        </p:nvSpPr>
        <p:spPr>
          <a:xfrm>
            <a:off x="1043272" y="1798989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文本框 10"/>
          <p:cNvSpPr txBox="1"/>
          <p:nvPr/>
        </p:nvSpPr>
        <p:spPr>
          <a:xfrm flipH="1">
            <a:off x="1132384" y="1934728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01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1"/>
          <p:cNvSpPr txBox="1"/>
          <p:nvPr/>
        </p:nvSpPr>
        <p:spPr>
          <a:xfrm>
            <a:off x="2998862" y="1706063"/>
            <a:ext cx="8568952" cy="134075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安装</a:t>
            </a:r>
            <a:r>
              <a:rPr lang="en-US" altLang="zh-CN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MySQL</a:t>
            </a:r>
            <a:endParaRPr lang="en-US" altLang="zh-CN" sz="2000" b="1" kern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lvl="0" defTabSz="457200">
              <a:lnSpc>
                <a:spcPct val="150000"/>
              </a:lnSpc>
              <a:defRPr/>
            </a:pPr>
            <a:r>
              <a:rPr lang="zh-CN" altLang="en-US" dirty="0">
                <a:solidFill>
                  <a:srgbClr val="595959"/>
                </a:solidFill>
              </a:rPr>
              <a:t>（</a:t>
            </a:r>
            <a:r>
              <a:rPr lang="en-US" altLang="zh-CN" dirty="0">
                <a:solidFill>
                  <a:srgbClr val="595959"/>
                </a:solidFill>
              </a:rPr>
              <a:t>7</a:t>
            </a:r>
            <a:r>
              <a:rPr lang="zh-CN" altLang="en-US" dirty="0">
                <a:solidFill>
                  <a:srgbClr val="595959"/>
                </a:solidFill>
              </a:rPr>
              <a:t>）为了支持通过远程方式登录</a:t>
            </a:r>
            <a:r>
              <a:rPr lang="en-US" altLang="zh-CN" dirty="0">
                <a:solidFill>
                  <a:srgbClr val="595959"/>
                </a:solidFill>
              </a:rPr>
              <a:t>MySQL</a:t>
            </a:r>
            <a:r>
              <a:rPr lang="zh-CN" altLang="en-US" dirty="0">
                <a:solidFill>
                  <a:srgbClr val="595959"/>
                </a:solidFill>
              </a:rPr>
              <a:t>，这里在</a:t>
            </a:r>
            <a:r>
              <a:rPr lang="en-US" altLang="zh-CN" dirty="0">
                <a:solidFill>
                  <a:srgbClr val="595959"/>
                </a:solidFill>
              </a:rPr>
              <a:t>MySQL</a:t>
            </a:r>
            <a:r>
              <a:rPr lang="zh-CN" altLang="en-US" dirty="0">
                <a:solidFill>
                  <a:srgbClr val="595959"/>
                </a:solidFill>
              </a:rPr>
              <a:t>中创建一个名为</a:t>
            </a:r>
            <a:r>
              <a:rPr lang="en-US" altLang="zh-CN" dirty="0" err="1">
                <a:solidFill>
                  <a:srgbClr val="1369B2"/>
                </a:solidFill>
              </a:rPr>
              <a:t>itcast</a:t>
            </a:r>
            <a:r>
              <a:rPr lang="zh-CN" altLang="en-US" dirty="0">
                <a:solidFill>
                  <a:srgbClr val="595959"/>
                </a:solidFill>
              </a:rPr>
              <a:t>的远程用户并为其</a:t>
            </a:r>
            <a:r>
              <a:rPr lang="zh-CN" altLang="en-US" dirty="0">
                <a:solidFill>
                  <a:srgbClr val="1369B2"/>
                </a:solidFill>
              </a:rPr>
              <a:t>分配权限</a:t>
            </a:r>
            <a:r>
              <a:rPr lang="zh-CN" altLang="en-US" dirty="0">
                <a:solidFill>
                  <a:srgbClr val="595959"/>
                </a:solidFill>
              </a:rPr>
              <a:t>。在</a:t>
            </a:r>
            <a:r>
              <a:rPr lang="en-US" altLang="zh-CN" dirty="0">
                <a:solidFill>
                  <a:srgbClr val="595959"/>
                </a:solidFill>
              </a:rPr>
              <a:t>MySQL</a:t>
            </a:r>
            <a:r>
              <a:rPr lang="zh-CN" altLang="en-US" dirty="0">
                <a:solidFill>
                  <a:srgbClr val="595959"/>
                </a:solidFill>
              </a:rPr>
              <a:t>命令行界面执行下列命令。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142878" y="3501803"/>
            <a:ext cx="8280920" cy="20882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413013" y="3854023"/>
            <a:ext cx="8136903" cy="128990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CREATE USER '</a:t>
            </a:r>
            <a:r>
              <a:rPr lang="en-US" altLang="zh-CN" sz="18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itcast</a:t>
            </a: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'@'%' IDENTIFIED BY 'Itcast@2025';</a:t>
            </a:r>
            <a:endParaRPr lang="en-US" altLang="zh-CN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GRANT ALL PRIVILEGES ON *.* TO '</a:t>
            </a:r>
            <a:r>
              <a:rPr lang="en-US" altLang="zh-CN" sz="18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itcast</a:t>
            </a: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'@'%' WITH GRANT OPTION;</a:t>
            </a:r>
            <a:endParaRPr lang="en-US" altLang="zh-CN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FLUSH PRIVILEGES;</a:t>
            </a:r>
            <a:endParaRPr lang="en-US" altLang="zh-CN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10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2.3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任务：基于本地模式部署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endParaRPr lang="en-US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后台启动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451515" y="3958943"/>
            <a:ext cx="6172083" cy="351813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13" name="直接箭头连接符 12"/>
          <p:cNvCxnSpPr/>
          <p:nvPr/>
        </p:nvCxnSpPr>
        <p:spPr>
          <a:xfrm flipV="1">
            <a:off x="9623598" y="3678339"/>
            <a:ext cx="0" cy="504056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7"/>
          <p:cNvSpPr txBox="1"/>
          <p:nvPr/>
        </p:nvSpPr>
        <p:spPr>
          <a:xfrm>
            <a:off x="5350332" y="3222499"/>
            <a:ext cx="5609869" cy="3720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5000"/>
              </a:lnSpc>
            </a:pP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创建用户</a:t>
            </a:r>
            <a:r>
              <a:rPr lang="en-US" altLang="zh-CN" sz="1600" dirty="0" err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itcast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，密码为</a:t>
            </a:r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Itcast@2025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，允许在任意主机访问</a:t>
            </a:r>
            <a:endParaRPr lang="zh-CN" altLang="en-US"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375126" y="3141762"/>
            <a:ext cx="5472608" cy="536577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3446644" y="4325291"/>
            <a:ext cx="7761122" cy="351813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17" name="直接箭头连接符 16"/>
          <p:cNvCxnSpPr/>
          <p:nvPr/>
        </p:nvCxnSpPr>
        <p:spPr>
          <a:xfrm>
            <a:off x="11207766" y="4651746"/>
            <a:ext cx="0" cy="679175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3413014" y="4766151"/>
            <a:ext cx="2394156" cy="387374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19" name="直接箭头连接符 18"/>
          <p:cNvCxnSpPr/>
          <p:nvPr/>
        </p:nvCxnSpPr>
        <p:spPr>
          <a:xfrm>
            <a:off x="5807170" y="4919679"/>
            <a:ext cx="0" cy="679175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7"/>
          <p:cNvSpPr txBox="1"/>
          <p:nvPr/>
        </p:nvSpPr>
        <p:spPr>
          <a:xfrm>
            <a:off x="7907963" y="5365498"/>
            <a:ext cx="3515836" cy="679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5000"/>
              </a:lnSpc>
            </a:pP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授予用户</a:t>
            </a:r>
            <a:r>
              <a:rPr lang="en-US" altLang="zh-CN" sz="1600" dirty="0" err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itcast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对所有数据库和表的全部权限，并允许其授权给其他用户</a:t>
            </a:r>
            <a:endParaRPr lang="zh-CN" altLang="en-US"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7907963" y="5330921"/>
            <a:ext cx="3515835" cy="811440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2" name="文本框 7"/>
          <p:cNvSpPr txBox="1"/>
          <p:nvPr/>
        </p:nvSpPr>
        <p:spPr>
          <a:xfrm>
            <a:off x="3934966" y="5673880"/>
            <a:ext cx="3515836" cy="3720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5000"/>
              </a:lnSpc>
            </a:pP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刷新权限，使配置立即生效</a:t>
            </a:r>
            <a:endParaRPr lang="zh-CN" altLang="en-US"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934967" y="5639303"/>
            <a:ext cx="2664296" cy="503058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8"/>
          <p:cNvSpPr/>
          <p:nvPr/>
        </p:nvSpPr>
        <p:spPr>
          <a:xfrm>
            <a:off x="1043272" y="1798989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文本框 10"/>
          <p:cNvSpPr txBox="1"/>
          <p:nvPr/>
        </p:nvSpPr>
        <p:spPr>
          <a:xfrm flipH="1">
            <a:off x="1132384" y="1934728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02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1"/>
          <p:cNvSpPr txBox="1"/>
          <p:nvPr/>
        </p:nvSpPr>
        <p:spPr>
          <a:xfrm>
            <a:off x="2998862" y="1706063"/>
            <a:ext cx="8568952" cy="92525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启动</a:t>
            </a:r>
            <a:r>
              <a:rPr lang="en-US" altLang="zh-CN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Hadoop</a:t>
            </a:r>
            <a:r>
              <a:rPr lang="zh-CN" altLang="en-US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集群</a:t>
            </a:r>
            <a:endParaRPr lang="en-US" altLang="zh-CN" sz="2000" b="1" kern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lvl="0" defTabSz="457200">
              <a:lnSpc>
                <a:spcPct val="150000"/>
              </a:lnSpc>
              <a:defRPr/>
            </a:pPr>
            <a:r>
              <a:rPr lang="zh-CN" altLang="en-US" dirty="0">
                <a:solidFill>
                  <a:srgbClr val="595959"/>
                </a:solidFill>
              </a:rPr>
              <a:t>在虚拟机</a:t>
            </a:r>
            <a:r>
              <a:rPr lang="en-US" altLang="zh-CN" dirty="0">
                <a:solidFill>
                  <a:srgbClr val="595959"/>
                </a:solidFill>
              </a:rPr>
              <a:t>Node01</a:t>
            </a:r>
            <a:r>
              <a:rPr lang="zh-CN" altLang="en-US" dirty="0">
                <a:solidFill>
                  <a:srgbClr val="595959"/>
                </a:solidFill>
              </a:rPr>
              <a:t>执行下列命令</a:t>
            </a:r>
            <a:r>
              <a:rPr lang="zh-CN" altLang="en-US" dirty="0">
                <a:solidFill>
                  <a:srgbClr val="1369B2"/>
                </a:solidFill>
              </a:rPr>
              <a:t>启动</a:t>
            </a:r>
            <a:r>
              <a:rPr lang="en-US" altLang="zh-CN" dirty="0">
                <a:solidFill>
                  <a:srgbClr val="1369B2"/>
                </a:solidFill>
              </a:rPr>
              <a:t>Hadoop</a:t>
            </a:r>
            <a:r>
              <a:rPr lang="zh-CN" altLang="en-US" dirty="0">
                <a:solidFill>
                  <a:srgbClr val="1369B2"/>
                </a:solidFill>
              </a:rPr>
              <a:t>集群</a:t>
            </a:r>
            <a:r>
              <a:rPr lang="zh-CN" altLang="en-US" dirty="0">
                <a:solidFill>
                  <a:srgbClr val="595959"/>
                </a:solidFill>
              </a:rPr>
              <a:t>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142878" y="3069754"/>
            <a:ext cx="7992888" cy="168224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502919" y="3362218"/>
            <a:ext cx="7272807" cy="96128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s-E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start-dfs.sh</a:t>
            </a:r>
            <a:endParaRPr lang="es-E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start-yarn.sh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10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2.3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任务：基于本地模式部署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endParaRPr lang="en-US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后台启动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523974" y="3936133"/>
            <a:ext cx="1707132" cy="387374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13" name="直接箭头连接符 12"/>
          <p:cNvCxnSpPr/>
          <p:nvPr/>
        </p:nvCxnSpPr>
        <p:spPr>
          <a:xfrm>
            <a:off x="5231106" y="4072824"/>
            <a:ext cx="0" cy="679175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7"/>
          <p:cNvSpPr txBox="1"/>
          <p:nvPr/>
        </p:nvSpPr>
        <p:spPr>
          <a:xfrm>
            <a:off x="4045926" y="4843862"/>
            <a:ext cx="1689240" cy="3720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5000"/>
              </a:lnSpc>
            </a:pP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启动</a:t>
            </a:r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YARN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集群</a:t>
            </a:r>
            <a:endParaRPr lang="zh-CN" altLang="en-US"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045927" y="4809285"/>
            <a:ext cx="1689236" cy="503058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3502919" y="3429794"/>
            <a:ext cx="1707132" cy="387374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17" name="直接箭头连接符 16"/>
          <p:cNvCxnSpPr/>
          <p:nvPr/>
        </p:nvCxnSpPr>
        <p:spPr>
          <a:xfrm>
            <a:off x="4708132" y="3429794"/>
            <a:ext cx="720080" cy="0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7"/>
          <p:cNvSpPr txBox="1"/>
          <p:nvPr/>
        </p:nvSpPr>
        <p:spPr>
          <a:xfrm>
            <a:off x="5500354" y="3127978"/>
            <a:ext cx="1689240" cy="3720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5000"/>
              </a:lnSpc>
            </a:pP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启动</a:t>
            </a:r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HDFS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集群</a:t>
            </a:r>
            <a:endParaRPr lang="zh-CN" altLang="en-US"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500355" y="3093401"/>
            <a:ext cx="1689236" cy="503058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8"/>
          <p:cNvSpPr/>
          <p:nvPr/>
        </p:nvSpPr>
        <p:spPr>
          <a:xfrm>
            <a:off x="1043272" y="1798989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文本框 10"/>
          <p:cNvSpPr txBox="1"/>
          <p:nvPr/>
        </p:nvSpPr>
        <p:spPr>
          <a:xfrm flipH="1">
            <a:off x="1132384" y="1934728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03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1"/>
          <p:cNvSpPr txBox="1"/>
          <p:nvPr/>
        </p:nvSpPr>
        <p:spPr>
          <a:xfrm>
            <a:off x="2998862" y="1706063"/>
            <a:ext cx="8568952" cy="134075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配置</a:t>
            </a:r>
            <a:r>
              <a:rPr lang="en-US" altLang="zh-CN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endParaRPr lang="en-US" altLang="zh-CN" sz="2000" b="1" kern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lvl="0" defTabSz="457200">
              <a:lnSpc>
                <a:spcPct val="150000"/>
              </a:lnSpc>
              <a:defRPr/>
            </a:pPr>
            <a:r>
              <a:rPr lang="zh-CN" altLang="en-US" dirty="0">
                <a:solidFill>
                  <a:srgbClr val="595959"/>
                </a:solidFill>
              </a:rPr>
              <a:t>将已创建的</a:t>
            </a:r>
            <a:r>
              <a:rPr lang="en-US" altLang="zh-CN" dirty="0">
                <a:solidFill>
                  <a:srgbClr val="595959"/>
                </a:solidFill>
              </a:rPr>
              <a:t>Hive</a:t>
            </a:r>
            <a:r>
              <a:rPr lang="zh-CN" altLang="en-US" dirty="0">
                <a:solidFill>
                  <a:srgbClr val="595959"/>
                </a:solidFill>
              </a:rPr>
              <a:t>配置文件</a:t>
            </a:r>
            <a:r>
              <a:rPr lang="en-US" altLang="zh-CN" dirty="0">
                <a:solidFill>
                  <a:srgbClr val="595959"/>
                </a:solidFill>
              </a:rPr>
              <a:t>hive-site.xml</a:t>
            </a:r>
            <a:r>
              <a:rPr lang="zh-CN" altLang="en-US" dirty="0">
                <a:solidFill>
                  <a:srgbClr val="595959"/>
                </a:solidFill>
              </a:rPr>
              <a:t>重命名为</a:t>
            </a:r>
            <a:r>
              <a:rPr lang="en-US" altLang="zh-CN" dirty="0">
                <a:solidFill>
                  <a:srgbClr val="1369B2"/>
                </a:solidFill>
              </a:rPr>
              <a:t>hive-site-derby.xml</a:t>
            </a:r>
            <a:r>
              <a:rPr lang="zh-CN" altLang="en-US" dirty="0">
                <a:solidFill>
                  <a:srgbClr val="595959"/>
                </a:solidFill>
              </a:rPr>
              <a:t>，使内嵌模式下的</a:t>
            </a:r>
            <a:r>
              <a:rPr lang="en-US" altLang="zh-CN" dirty="0">
                <a:solidFill>
                  <a:srgbClr val="595959"/>
                </a:solidFill>
              </a:rPr>
              <a:t>Hive</a:t>
            </a:r>
            <a:r>
              <a:rPr lang="zh-CN" altLang="en-US" dirty="0">
                <a:solidFill>
                  <a:srgbClr val="595959"/>
                </a:solidFill>
              </a:rPr>
              <a:t>配置不再生效，具体命令如下。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142878" y="3403733"/>
            <a:ext cx="7992888" cy="168224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502919" y="3696197"/>
            <a:ext cx="7272807" cy="96128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s-E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mv /export/servers/hive-4.1.0/conf/hive-site.xml \</a:t>
            </a:r>
            <a:endParaRPr lang="es-E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s-E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/export/servers/hive-4.1.0/conf/hive-site-derby.xml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10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2.3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任务：基于本地模式部署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endParaRPr lang="en-US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后台启动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8"/>
          <p:cNvSpPr/>
          <p:nvPr/>
        </p:nvSpPr>
        <p:spPr>
          <a:xfrm>
            <a:off x="1043272" y="1798989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文本框 10"/>
          <p:cNvSpPr txBox="1"/>
          <p:nvPr/>
        </p:nvSpPr>
        <p:spPr>
          <a:xfrm flipH="1">
            <a:off x="1132384" y="1934728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03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1"/>
          <p:cNvSpPr txBox="1"/>
          <p:nvPr/>
        </p:nvSpPr>
        <p:spPr>
          <a:xfrm>
            <a:off x="2998862" y="1706063"/>
            <a:ext cx="8568952" cy="134075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配置</a:t>
            </a:r>
            <a:r>
              <a:rPr lang="en-US" altLang="zh-CN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endParaRPr lang="en-US" altLang="zh-CN" sz="2000" b="1" kern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lvl="0" defTabSz="457200">
              <a:lnSpc>
                <a:spcPct val="150000"/>
              </a:lnSpc>
              <a:defRPr/>
            </a:pPr>
            <a:r>
              <a:rPr lang="zh-CN" altLang="en-US" dirty="0">
                <a:solidFill>
                  <a:srgbClr val="595959"/>
                </a:solidFill>
              </a:rPr>
              <a:t>上述命令执行完成后，在</a:t>
            </a:r>
            <a:r>
              <a:rPr lang="en-US" altLang="zh-CN" dirty="0">
                <a:solidFill>
                  <a:srgbClr val="595959"/>
                </a:solidFill>
              </a:rPr>
              <a:t>Hive</a:t>
            </a:r>
            <a:r>
              <a:rPr lang="zh-CN" altLang="en-US" dirty="0">
                <a:solidFill>
                  <a:srgbClr val="595959"/>
                </a:solidFill>
              </a:rPr>
              <a:t>安装目录的</a:t>
            </a:r>
            <a:r>
              <a:rPr lang="en-US" altLang="zh-CN" dirty="0">
                <a:solidFill>
                  <a:srgbClr val="595959"/>
                </a:solidFill>
              </a:rPr>
              <a:t>conf</a:t>
            </a:r>
            <a:r>
              <a:rPr lang="zh-CN" altLang="en-US" dirty="0">
                <a:solidFill>
                  <a:srgbClr val="595959"/>
                </a:solidFill>
              </a:rPr>
              <a:t>目录下再次编辑</a:t>
            </a:r>
            <a:r>
              <a:rPr lang="en-US" altLang="zh-CN" dirty="0">
                <a:solidFill>
                  <a:srgbClr val="595959"/>
                </a:solidFill>
              </a:rPr>
              <a:t>Hive</a:t>
            </a:r>
            <a:r>
              <a:rPr lang="zh-CN" altLang="en-US" dirty="0">
                <a:solidFill>
                  <a:srgbClr val="595959"/>
                </a:solidFill>
              </a:rPr>
              <a:t>配置文件</a:t>
            </a:r>
            <a:r>
              <a:rPr lang="en-US" altLang="zh-CN" dirty="0">
                <a:solidFill>
                  <a:srgbClr val="1369B2"/>
                </a:solidFill>
              </a:rPr>
              <a:t>hive-site.xml</a:t>
            </a:r>
            <a:r>
              <a:rPr lang="zh-CN" altLang="en-US" dirty="0">
                <a:solidFill>
                  <a:srgbClr val="595959"/>
                </a:solidFill>
              </a:rPr>
              <a:t>，并添加如下内容。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10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2.3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任务：基于本地模式部署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endParaRPr lang="en-US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后台启动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05596" y="2781722"/>
            <a:ext cx="3662218" cy="3936884"/>
          </a:xfrm>
          <a:prstGeom prst="rect">
            <a:avLst/>
          </a:prstGeom>
        </p:spPr>
      </p:pic>
      <p:sp>
        <p:nvSpPr>
          <p:cNvPr id="12" name="原创设计师QQ598969553          _3"/>
          <p:cNvSpPr/>
          <p:nvPr/>
        </p:nvSpPr>
        <p:spPr>
          <a:xfrm>
            <a:off x="3727261" y="3976677"/>
            <a:ext cx="2514034" cy="796752"/>
          </a:xfrm>
          <a:prstGeom prst="roundRect">
            <a:avLst>
              <a:gd name="adj" fmla="val 9083"/>
            </a:avLst>
          </a:prstGeom>
          <a:noFill/>
          <a:ln>
            <a:solidFill>
              <a:srgbClr val="ADBA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原创设计师QQ598969553          _6"/>
          <p:cNvSpPr/>
          <p:nvPr/>
        </p:nvSpPr>
        <p:spPr>
          <a:xfrm>
            <a:off x="4291747" y="3751312"/>
            <a:ext cx="1384341" cy="462161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101600" dist="762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450340">
              <a:lnSpc>
                <a:spcPct val="200000"/>
              </a:lnSpc>
            </a:pPr>
            <a:endParaRPr lang="zh-CN" altLang="en-US" sz="12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4" name="原创设计师QQ598969553          _7"/>
          <p:cNvSpPr txBox="1"/>
          <p:nvPr/>
        </p:nvSpPr>
        <p:spPr>
          <a:xfrm>
            <a:off x="4479377" y="3801143"/>
            <a:ext cx="1009079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点击查看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5" name="图形 25" descr="指向右边的反手食指 轮廓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5580543">
            <a:off x="4755161" y="4654071"/>
            <a:ext cx="689444" cy="689444"/>
          </a:xfrm>
          <a:prstGeom prst="rect">
            <a:avLst/>
          </a:prstGeom>
        </p:spPr>
      </p:pic>
      <p:pic>
        <p:nvPicPr>
          <p:cNvPr id="16" name="对象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9593" y="4138328"/>
            <a:ext cx="1076138" cy="691624"/>
          </a:xfrm>
        </p:spPr>
      </p:pic>
      <p:pic>
        <p:nvPicPr>
          <p:cNvPr id="17" name="对象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77858" y="4138328"/>
            <a:ext cx="1939607" cy="706935"/>
          </a:xfrm>
        </p:spPr>
      </p:pic>
      <p:pic>
        <p:nvPicPr>
          <p:cNvPr id="18" name="对象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82226" y="4237324"/>
            <a:ext cx="930870" cy="576847"/>
          </a:xfrm>
        </p:spPr>
      </p:pic>
      <p:graphicFrame>
        <p:nvGraphicFramePr>
          <p:cNvPr id="2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279875" y="4148906"/>
          <a:ext cx="1335571" cy="579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0" name="包装程序外壳对象" showAsIcon="1" r:id="rId7" imgW="1485900" imgH="638175" progId="Package">
                  <p:embed/>
                </p:oleObj>
              </mc:Choice>
              <mc:Fallback>
                <p:oleObj name="包装程序外壳对象" showAsIcon="1" r:id="rId7" imgW="1485900" imgH="638175" progId="Package">
                  <p:embed/>
                  <p:pic>
                    <p:nvPicPr>
                      <p:cNvPr id="0" name="对象 1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279875" y="4148906"/>
                        <a:ext cx="1335571" cy="5798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8"/>
          <p:cNvSpPr/>
          <p:nvPr/>
        </p:nvSpPr>
        <p:spPr>
          <a:xfrm>
            <a:off x="1043272" y="1798989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文本框 10"/>
          <p:cNvSpPr txBox="1"/>
          <p:nvPr/>
        </p:nvSpPr>
        <p:spPr>
          <a:xfrm flipH="1">
            <a:off x="1132384" y="1934728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04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1"/>
          <p:cNvSpPr txBox="1"/>
          <p:nvPr/>
        </p:nvSpPr>
        <p:spPr>
          <a:xfrm>
            <a:off x="2998862" y="1706063"/>
            <a:ext cx="8568952" cy="134075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</a:t>
            </a:r>
            <a:r>
              <a:rPr lang="en-US" altLang="zh-CN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MySQL JDBC</a:t>
            </a:r>
            <a:r>
              <a:rPr lang="zh-CN" altLang="en-US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驱动</a:t>
            </a:r>
            <a:endParaRPr lang="en-US" altLang="zh-CN" sz="2000" b="1" kern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lvl="0" defTabSz="457200">
              <a:lnSpc>
                <a:spcPct val="150000"/>
              </a:lnSpc>
              <a:defRPr/>
            </a:pPr>
            <a:r>
              <a:rPr lang="zh-CN" altLang="en-US" dirty="0">
                <a:solidFill>
                  <a:srgbClr val="595959"/>
                </a:solidFill>
              </a:rPr>
              <a:t>将</a:t>
            </a:r>
            <a:r>
              <a:rPr lang="en-US" altLang="zh-CN" dirty="0">
                <a:solidFill>
                  <a:srgbClr val="1369B2"/>
                </a:solidFill>
              </a:rPr>
              <a:t>mysql-connector-j-8.4.0.jar</a:t>
            </a:r>
            <a:r>
              <a:rPr lang="zh-CN" altLang="en-US" dirty="0">
                <a:solidFill>
                  <a:srgbClr val="595959"/>
                </a:solidFill>
              </a:rPr>
              <a:t>添加到</a:t>
            </a:r>
            <a:r>
              <a:rPr lang="en-US" altLang="zh-CN" dirty="0">
                <a:solidFill>
                  <a:srgbClr val="595959"/>
                </a:solidFill>
              </a:rPr>
              <a:t>Hive</a:t>
            </a:r>
            <a:r>
              <a:rPr lang="zh-CN" altLang="en-US" dirty="0">
                <a:solidFill>
                  <a:srgbClr val="595959"/>
                </a:solidFill>
              </a:rPr>
              <a:t>安装目录的</a:t>
            </a:r>
            <a:r>
              <a:rPr lang="en-US" altLang="zh-CN" dirty="0">
                <a:solidFill>
                  <a:srgbClr val="595959"/>
                </a:solidFill>
              </a:rPr>
              <a:t>lib</a:t>
            </a:r>
            <a:r>
              <a:rPr lang="zh-CN" altLang="en-US" dirty="0">
                <a:solidFill>
                  <a:srgbClr val="595959"/>
                </a:solidFill>
              </a:rPr>
              <a:t>目录中，使</a:t>
            </a:r>
            <a:r>
              <a:rPr lang="en-US" altLang="zh-CN" dirty="0">
                <a:solidFill>
                  <a:srgbClr val="595959"/>
                </a:solidFill>
              </a:rPr>
              <a:t>Hive</a:t>
            </a:r>
            <a:r>
              <a:rPr lang="zh-CN" altLang="en-US" dirty="0">
                <a:solidFill>
                  <a:srgbClr val="595959"/>
                </a:solidFill>
              </a:rPr>
              <a:t>能够通过</a:t>
            </a:r>
            <a:r>
              <a:rPr lang="en-US" altLang="zh-CN" dirty="0">
                <a:solidFill>
                  <a:srgbClr val="595959"/>
                </a:solidFill>
              </a:rPr>
              <a:t>JDBC</a:t>
            </a:r>
            <a:r>
              <a:rPr lang="zh-CN" altLang="en-US" dirty="0">
                <a:solidFill>
                  <a:srgbClr val="595959"/>
                </a:solidFill>
              </a:rPr>
              <a:t>协议连接</a:t>
            </a:r>
            <a:r>
              <a:rPr lang="en-US" altLang="zh-CN" dirty="0">
                <a:solidFill>
                  <a:srgbClr val="595959"/>
                </a:solidFill>
              </a:rPr>
              <a:t>MySQL</a:t>
            </a:r>
            <a:r>
              <a:rPr lang="zh-CN" altLang="en-US" dirty="0">
                <a:solidFill>
                  <a:srgbClr val="595959"/>
                </a:solidFill>
              </a:rPr>
              <a:t>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10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2.3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任务：基于本地模式部署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endParaRPr lang="en-US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后台启动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23159" y="3046815"/>
            <a:ext cx="3586698" cy="35592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8"/>
          <p:cNvSpPr/>
          <p:nvPr/>
        </p:nvSpPr>
        <p:spPr>
          <a:xfrm>
            <a:off x="1043272" y="1798989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文本框 10"/>
          <p:cNvSpPr txBox="1"/>
          <p:nvPr/>
        </p:nvSpPr>
        <p:spPr>
          <a:xfrm flipH="1">
            <a:off x="1132384" y="1934728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05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1"/>
          <p:cNvSpPr txBox="1"/>
          <p:nvPr/>
        </p:nvSpPr>
        <p:spPr>
          <a:xfrm>
            <a:off x="2998862" y="1706063"/>
            <a:ext cx="8568952" cy="134075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初始化</a:t>
            </a:r>
            <a:r>
              <a:rPr lang="en-US" altLang="zh-CN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r>
              <a:rPr lang="zh-CN" altLang="en-US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元数据</a:t>
            </a:r>
            <a:endParaRPr lang="en-US" altLang="zh-CN" sz="2000" b="1" kern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lvl="0" defTabSz="457200">
              <a:lnSpc>
                <a:spcPct val="150000"/>
              </a:lnSpc>
              <a:defRPr/>
            </a:pPr>
            <a:r>
              <a:rPr lang="zh-CN" altLang="en-US" dirty="0">
                <a:solidFill>
                  <a:srgbClr val="595959"/>
                </a:solidFill>
              </a:rPr>
              <a:t>在</a:t>
            </a:r>
            <a:r>
              <a:rPr lang="en-US" altLang="zh-CN" dirty="0">
                <a:solidFill>
                  <a:srgbClr val="595959"/>
                </a:solidFill>
              </a:rPr>
              <a:t>MySQL</a:t>
            </a:r>
            <a:r>
              <a:rPr lang="zh-CN" altLang="en-US" dirty="0">
                <a:solidFill>
                  <a:srgbClr val="595959"/>
                </a:solidFill>
              </a:rPr>
              <a:t>的</a:t>
            </a:r>
            <a:r>
              <a:rPr lang="en-US" altLang="zh-CN" dirty="0">
                <a:solidFill>
                  <a:srgbClr val="595959"/>
                </a:solidFill>
              </a:rPr>
              <a:t>hive</a:t>
            </a:r>
            <a:r>
              <a:rPr lang="zh-CN" altLang="en-US" dirty="0">
                <a:solidFill>
                  <a:srgbClr val="595959"/>
                </a:solidFill>
              </a:rPr>
              <a:t>数据库中完成</a:t>
            </a:r>
            <a:r>
              <a:rPr lang="en-US" altLang="zh-CN" dirty="0">
                <a:solidFill>
                  <a:srgbClr val="595959"/>
                </a:solidFill>
              </a:rPr>
              <a:t>Hive</a:t>
            </a:r>
            <a:r>
              <a:rPr lang="zh-CN" altLang="en-US" dirty="0">
                <a:solidFill>
                  <a:srgbClr val="595959"/>
                </a:solidFill>
              </a:rPr>
              <a:t>元数据的初始化操作，构建</a:t>
            </a:r>
            <a:r>
              <a:rPr lang="en-US" altLang="zh-CN" dirty="0">
                <a:solidFill>
                  <a:srgbClr val="595959"/>
                </a:solidFill>
              </a:rPr>
              <a:t>Hive</a:t>
            </a:r>
            <a:r>
              <a:rPr lang="zh-CN" altLang="en-US" dirty="0">
                <a:solidFill>
                  <a:srgbClr val="595959"/>
                </a:solidFill>
              </a:rPr>
              <a:t>运行所需的</a:t>
            </a:r>
            <a:r>
              <a:rPr lang="zh-CN" altLang="en-US" dirty="0">
                <a:solidFill>
                  <a:srgbClr val="1369B2"/>
                </a:solidFill>
              </a:rPr>
              <a:t>元数据表结构</a:t>
            </a:r>
            <a:r>
              <a:rPr lang="zh-CN" altLang="en-US" dirty="0">
                <a:solidFill>
                  <a:srgbClr val="595959"/>
                </a:solidFill>
              </a:rPr>
              <a:t>，具体命令如下。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10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2.3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任务：基于本地模式部署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endParaRPr lang="en-US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后台启动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142878" y="3403733"/>
            <a:ext cx="7992888" cy="13407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502919" y="3722258"/>
            <a:ext cx="7272807" cy="49962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s-E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schematool -dbType mysql -initSchema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13" name="圆角矩形标注 8"/>
          <p:cNvSpPr/>
          <p:nvPr/>
        </p:nvSpPr>
        <p:spPr bwMode="auto">
          <a:xfrm>
            <a:off x="3214886" y="5153525"/>
            <a:ext cx="7560840" cy="1296145"/>
          </a:xfrm>
          <a:prstGeom prst="wedgeRoundRectCallout">
            <a:avLst>
              <a:gd name="adj1" fmla="val 15982"/>
              <a:gd name="adj2" fmla="val -81426"/>
              <a:gd name="adj3" fmla="val 16667"/>
            </a:avLst>
          </a:prstGeom>
          <a:solidFill>
            <a:srgbClr val="A3D3FF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上述命令执行完成后，若输出“</a:t>
            </a:r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Initialization script completed”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，则说明已在</a:t>
            </a:r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MySQL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数据库中成功完成</a:t>
            </a:r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元数据的初始化。</a:t>
            </a:r>
            <a:endParaRPr lang="zh-CN" altLang="en-US" sz="16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8"/>
          <p:cNvSpPr/>
          <p:nvPr/>
        </p:nvSpPr>
        <p:spPr>
          <a:xfrm>
            <a:off x="1043272" y="1798989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文本框 10"/>
          <p:cNvSpPr txBox="1"/>
          <p:nvPr/>
        </p:nvSpPr>
        <p:spPr>
          <a:xfrm flipH="1">
            <a:off x="1132384" y="1934728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06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1"/>
          <p:cNvSpPr txBox="1"/>
          <p:nvPr/>
        </p:nvSpPr>
        <p:spPr>
          <a:xfrm>
            <a:off x="2998862" y="1706063"/>
            <a:ext cx="8568952" cy="134075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启动</a:t>
            </a:r>
            <a:r>
              <a:rPr lang="en-US" altLang="zh-CN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HiveServer2</a:t>
            </a:r>
            <a:endParaRPr lang="en-US" altLang="zh-CN" sz="2000" b="1" kern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lvl="0" defTabSz="457200">
              <a:lnSpc>
                <a:spcPct val="150000"/>
              </a:lnSpc>
              <a:defRPr/>
            </a:pPr>
            <a:r>
              <a:rPr lang="zh-CN" altLang="en-US" dirty="0">
                <a:solidFill>
                  <a:srgbClr val="595959"/>
                </a:solidFill>
              </a:rPr>
              <a:t>以后台启动的运行方式</a:t>
            </a:r>
            <a:r>
              <a:rPr lang="zh-CN" altLang="en-US" dirty="0">
                <a:solidFill>
                  <a:srgbClr val="1369B2"/>
                </a:solidFill>
              </a:rPr>
              <a:t>启动</a:t>
            </a:r>
            <a:r>
              <a:rPr lang="en-US" altLang="zh-CN" dirty="0">
                <a:solidFill>
                  <a:srgbClr val="1369B2"/>
                </a:solidFill>
              </a:rPr>
              <a:t>HiveServer2</a:t>
            </a:r>
            <a:r>
              <a:rPr lang="zh-CN" altLang="en-US" dirty="0">
                <a:solidFill>
                  <a:srgbClr val="595959"/>
                </a:solidFill>
              </a:rPr>
              <a:t>，并配置日志</a:t>
            </a:r>
            <a:r>
              <a:rPr lang="zh-CN" altLang="en-US" dirty="0">
                <a:solidFill>
                  <a:srgbClr val="1369B2"/>
                </a:solidFill>
              </a:rPr>
              <a:t>重定向</a:t>
            </a:r>
            <a:r>
              <a:rPr lang="zh-CN" altLang="en-US" dirty="0">
                <a:solidFill>
                  <a:srgbClr val="595959"/>
                </a:solidFill>
              </a:rPr>
              <a:t>，将</a:t>
            </a:r>
            <a:r>
              <a:rPr lang="en-US" altLang="zh-CN" dirty="0">
                <a:solidFill>
                  <a:srgbClr val="595959"/>
                </a:solidFill>
              </a:rPr>
              <a:t>HiveServer2</a:t>
            </a:r>
            <a:r>
              <a:rPr lang="zh-CN" altLang="en-US" dirty="0">
                <a:solidFill>
                  <a:srgbClr val="595959"/>
                </a:solidFill>
              </a:rPr>
              <a:t>的日志输出到</a:t>
            </a:r>
            <a:r>
              <a:rPr lang="en-US" altLang="zh-CN" dirty="0">
                <a:solidFill>
                  <a:srgbClr val="595959"/>
                </a:solidFill>
              </a:rPr>
              <a:t>/export/data</a:t>
            </a:r>
            <a:r>
              <a:rPr lang="zh-CN" altLang="en-US" dirty="0">
                <a:solidFill>
                  <a:srgbClr val="595959"/>
                </a:solidFill>
              </a:rPr>
              <a:t>目录下的</a:t>
            </a:r>
            <a:r>
              <a:rPr lang="en-US" altLang="zh-CN" dirty="0">
                <a:solidFill>
                  <a:srgbClr val="1369B2"/>
                </a:solidFill>
              </a:rPr>
              <a:t>hiveserver2_local.log</a:t>
            </a:r>
            <a:r>
              <a:rPr lang="zh-CN" altLang="en-US" dirty="0">
                <a:solidFill>
                  <a:srgbClr val="595959"/>
                </a:solidFill>
              </a:rPr>
              <a:t>文件中，具体命令如下。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10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2.3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任务：基于本地模式部署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endParaRPr lang="en-US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后台启动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142878" y="3403733"/>
            <a:ext cx="7992888" cy="13407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358902" y="3429794"/>
            <a:ext cx="7272807" cy="96128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s-E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nohup hive --service hiveserver2 &gt; /export/data/hiveserver2_local.log 2&gt;&amp;1 &amp;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8"/>
          <p:cNvSpPr/>
          <p:nvPr/>
        </p:nvSpPr>
        <p:spPr>
          <a:xfrm>
            <a:off x="1043272" y="1798989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文本框 10"/>
          <p:cNvSpPr txBox="1"/>
          <p:nvPr/>
        </p:nvSpPr>
        <p:spPr>
          <a:xfrm flipH="1">
            <a:off x="1132384" y="1934728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06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1"/>
          <p:cNvSpPr txBox="1"/>
          <p:nvPr/>
        </p:nvSpPr>
        <p:spPr>
          <a:xfrm>
            <a:off x="2998862" y="1706063"/>
            <a:ext cx="8568952" cy="92525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启动</a:t>
            </a:r>
            <a:r>
              <a:rPr lang="en-US" altLang="zh-CN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HiveServer2</a:t>
            </a:r>
            <a:endParaRPr lang="en-US" altLang="zh-CN" sz="2000" b="1" kern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lvl="0" defTabSz="457200">
              <a:lnSpc>
                <a:spcPct val="150000"/>
              </a:lnSpc>
              <a:defRPr/>
            </a:pPr>
            <a:r>
              <a:rPr lang="zh-CN" altLang="en-US" dirty="0">
                <a:solidFill>
                  <a:srgbClr val="595959"/>
                </a:solidFill>
              </a:rPr>
              <a:t>上述命令执行完成后的效果如图。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10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2.3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任务：基于本地模式部署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endParaRPr lang="en-US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后台启动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42878" y="2997746"/>
            <a:ext cx="7446429" cy="25202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8"/>
          <p:cNvSpPr/>
          <p:nvPr/>
        </p:nvSpPr>
        <p:spPr>
          <a:xfrm>
            <a:off x="1043272" y="1798989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文本框 10"/>
          <p:cNvSpPr txBox="1"/>
          <p:nvPr/>
        </p:nvSpPr>
        <p:spPr>
          <a:xfrm flipH="1">
            <a:off x="1132384" y="1934728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07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1"/>
          <p:cNvSpPr txBox="1"/>
          <p:nvPr/>
        </p:nvSpPr>
        <p:spPr>
          <a:xfrm>
            <a:off x="2998862" y="1706063"/>
            <a:ext cx="8568952" cy="92525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操作</a:t>
            </a:r>
            <a:r>
              <a:rPr lang="en-US" altLang="zh-CN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endParaRPr lang="en-US" altLang="zh-CN" sz="2000" b="1" kern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lvl="0" defTabSz="457200">
              <a:lnSpc>
                <a:spcPct val="150000"/>
              </a:lnSpc>
              <a:defRPr/>
            </a:pPr>
            <a:r>
              <a:rPr lang="zh-CN" altLang="en-US" dirty="0">
                <a:solidFill>
                  <a:srgbClr val="1369B2"/>
                </a:solidFill>
              </a:rPr>
              <a:t>通过</a:t>
            </a:r>
            <a:r>
              <a:rPr lang="en-US" altLang="zh-CN" dirty="0">
                <a:solidFill>
                  <a:srgbClr val="1369B2"/>
                </a:solidFill>
              </a:rPr>
              <a:t>Beeline</a:t>
            </a:r>
            <a:r>
              <a:rPr lang="zh-CN" altLang="en-US" dirty="0">
                <a:solidFill>
                  <a:srgbClr val="1369B2"/>
                </a:solidFill>
              </a:rPr>
              <a:t>连接</a:t>
            </a:r>
            <a:r>
              <a:rPr lang="en-US" altLang="zh-CN" dirty="0">
                <a:solidFill>
                  <a:srgbClr val="1369B2"/>
                </a:solidFill>
              </a:rPr>
              <a:t>HiveServer2</a:t>
            </a:r>
            <a:r>
              <a:rPr lang="zh-CN" altLang="en-US" dirty="0">
                <a:solidFill>
                  <a:srgbClr val="595959"/>
                </a:solidFill>
              </a:rPr>
              <a:t>，在虚拟机</a:t>
            </a:r>
            <a:r>
              <a:rPr lang="en-US" altLang="zh-CN" dirty="0">
                <a:solidFill>
                  <a:srgbClr val="595959"/>
                </a:solidFill>
              </a:rPr>
              <a:t>Node03</a:t>
            </a:r>
            <a:r>
              <a:rPr lang="zh-CN" altLang="en-US" dirty="0">
                <a:solidFill>
                  <a:srgbClr val="595959"/>
                </a:solidFill>
              </a:rPr>
              <a:t>执行如下命令。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10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2.3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任务：基于本地模式部署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endParaRPr lang="en-US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后台启动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142878" y="2997746"/>
            <a:ext cx="7992888" cy="123052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358902" y="3314486"/>
            <a:ext cx="7272807" cy="49962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nl-NL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beeline -u jdbc:hive2://localhost:10000 -n root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8"/>
          <p:cNvSpPr/>
          <p:nvPr/>
        </p:nvSpPr>
        <p:spPr>
          <a:xfrm>
            <a:off x="1043272" y="1798989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文本框 10"/>
          <p:cNvSpPr txBox="1"/>
          <p:nvPr/>
        </p:nvSpPr>
        <p:spPr>
          <a:xfrm flipH="1">
            <a:off x="1132384" y="1934728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07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1"/>
          <p:cNvSpPr txBox="1"/>
          <p:nvPr/>
        </p:nvSpPr>
        <p:spPr>
          <a:xfrm>
            <a:off x="2998862" y="1706063"/>
            <a:ext cx="8568952" cy="92525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操作</a:t>
            </a:r>
            <a:r>
              <a:rPr lang="en-US" altLang="zh-CN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endParaRPr lang="en-US" altLang="zh-CN" sz="2000" b="1" kern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lvl="0" defTabSz="457200">
              <a:lnSpc>
                <a:spcPct val="150000"/>
              </a:lnSpc>
              <a:defRPr/>
            </a:pPr>
            <a:r>
              <a:rPr lang="zh-CN" altLang="en-US" dirty="0">
                <a:solidFill>
                  <a:srgbClr val="595959"/>
                </a:solidFill>
              </a:rPr>
              <a:t>上述命令执行完成后，</a:t>
            </a:r>
            <a:r>
              <a:rPr lang="zh-CN" altLang="en-US" dirty="0">
                <a:solidFill>
                  <a:srgbClr val="1369B2"/>
                </a:solidFill>
              </a:rPr>
              <a:t>成功连接</a:t>
            </a:r>
            <a:r>
              <a:rPr lang="en-US" altLang="zh-CN" dirty="0">
                <a:solidFill>
                  <a:srgbClr val="1369B2"/>
                </a:solidFill>
              </a:rPr>
              <a:t>HiveServer2</a:t>
            </a:r>
            <a:r>
              <a:rPr lang="zh-CN" altLang="en-US" dirty="0">
                <a:solidFill>
                  <a:srgbClr val="1369B2"/>
                </a:solidFill>
              </a:rPr>
              <a:t>并进入交互界面</a:t>
            </a:r>
            <a:r>
              <a:rPr lang="zh-CN" altLang="en-US" dirty="0">
                <a:solidFill>
                  <a:srgbClr val="595959"/>
                </a:solidFill>
              </a:rPr>
              <a:t>的效果如图。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10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2.3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任务：基于本地模式部署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endParaRPr lang="en-US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011115" y="852854"/>
            <a:ext cx="3283891" cy="63272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后台启动</a:t>
            </a:r>
            <a:endParaRPr lang="zh-CN" altLang="en-US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42878" y="2913188"/>
            <a:ext cx="7128792" cy="325550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8"/>
          <p:cNvSpPr txBox="1"/>
          <p:nvPr/>
        </p:nvSpPr>
        <p:spPr>
          <a:xfrm>
            <a:off x="3862958" y="3014345"/>
            <a:ext cx="7200799" cy="707886"/>
          </a:xfrm>
          <a:prstGeom prst="rect">
            <a:avLst/>
          </a:prstGeom>
          <a:noFill/>
        </p:spPr>
        <p:txBody>
          <a:bodyPr wrap="square" lIns="91443" tIns="45720" rIns="91443" bIns="45720" rtlCol="0">
            <a:spAutoFit/>
          </a:bodyPr>
          <a:lstStyle/>
          <a:p>
            <a:r>
              <a:rPr lang="zh-CN" altLang="en-US" sz="40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任务：基于远程模式部署</a:t>
            </a:r>
            <a:r>
              <a:rPr lang="en-US" altLang="zh-CN" sz="40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endParaRPr lang="zh-CN" sz="40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" name="TextBox 48"/>
          <p:cNvSpPr txBox="1"/>
          <p:nvPr/>
        </p:nvSpPr>
        <p:spPr>
          <a:xfrm>
            <a:off x="1626870" y="2809240"/>
            <a:ext cx="1734820" cy="1106805"/>
          </a:xfrm>
          <a:prstGeom prst="rect">
            <a:avLst/>
          </a:prstGeom>
          <a:noFill/>
        </p:spPr>
        <p:txBody>
          <a:bodyPr wrap="square" lIns="91443" tIns="45720" rIns="91443" bIns="45720" rtlCol="0">
            <a:spAutoFit/>
          </a:bodyPr>
          <a:lstStyle/>
          <a:p>
            <a:r>
              <a:rPr lang="en-US" altLang="en-GB" sz="6600" b="1" dirty="0">
                <a:solidFill>
                  <a:srgbClr val="FAFAF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2.4</a:t>
            </a:r>
            <a:endParaRPr lang="en-US" altLang="en-GB" sz="6600" b="1" dirty="0">
              <a:solidFill>
                <a:srgbClr val="FAFAF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2.4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任务：基于远程模式部署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endParaRPr lang="en-US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7" name="原创设计师QQ598969553          _3"/>
          <p:cNvSpPr/>
          <p:nvPr/>
        </p:nvSpPr>
        <p:spPr>
          <a:xfrm>
            <a:off x="856403" y="2513224"/>
            <a:ext cx="4590731" cy="3724882"/>
          </a:xfrm>
          <a:prstGeom prst="roundRect">
            <a:avLst>
              <a:gd name="adj" fmla="val 9083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9" name="原创设计师QQ598969553          _7"/>
          <p:cNvSpPr txBox="1"/>
          <p:nvPr/>
        </p:nvSpPr>
        <p:spPr>
          <a:xfrm>
            <a:off x="856404" y="2799823"/>
            <a:ext cx="45907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1216660">
              <a:spcBef>
                <a:spcPct val="20000"/>
              </a:spcBef>
              <a:defRPr/>
            </a:pPr>
            <a:r>
              <a:rPr lang="zh-CN" altLang="en-US" sz="2800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学习目标</a:t>
            </a:r>
            <a:endParaRPr lang="zh-CN" altLang="en-US" sz="2800" b="1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35166" y="1053530"/>
            <a:ext cx="5638800" cy="5638800"/>
          </a:xfrm>
          <a:prstGeom prst="rect">
            <a:avLst/>
          </a:prstGeom>
        </p:spPr>
      </p:pic>
      <p:sp>
        <p:nvSpPr>
          <p:cNvPr id="7" name="原创设计师QQ598969553          _4"/>
          <p:cNvSpPr/>
          <p:nvPr/>
        </p:nvSpPr>
        <p:spPr>
          <a:xfrm>
            <a:off x="899745" y="4022932"/>
            <a:ext cx="4504046" cy="113505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掌握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的部署，能够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完成基于远程模式部署</a:t>
            </a:r>
            <a:r>
              <a:rPr lang="en-US" altLang="zh-CN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的操作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</a:t>
            </a:r>
            <a:endParaRPr lang="en-US" altLang="zh-CN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7" descr="总结小人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330" y="974715"/>
            <a:ext cx="3375660" cy="5479415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圆角矩形标注 15"/>
          <p:cNvSpPr/>
          <p:nvPr/>
        </p:nvSpPr>
        <p:spPr bwMode="auto">
          <a:xfrm>
            <a:off x="4617720" y="1773611"/>
            <a:ext cx="6805930" cy="3240360"/>
          </a:xfrm>
          <a:prstGeom prst="wedgeRoundRectCallout">
            <a:avLst>
              <a:gd name="adj1" fmla="val -56508"/>
              <a:gd name="adj2" fmla="val 16982"/>
              <a:gd name="adj3" fmla="val 16667"/>
            </a:avLst>
          </a:prstGeom>
          <a:noFill/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文本框 1"/>
          <p:cNvSpPr txBox="1"/>
          <p:nvPr/>
        </p:nvSpPr>
        <p:spPr>
          <a:xfrm>
            <a:off x="5039227" y="1918187"/>
            <a:ext cx="5927055" cy="28079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远程模式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是生产环境中常见的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部署方式，其核心特征在于实现了服务组件的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分离部署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。在远程模式下，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的元数据仍然存储在外部关系型数据库中，但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HiveServer2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Metastore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均作为独立的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JVM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进程启动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，并且部署在不同计算机上，从而实现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组件解耦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资源隔离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2.4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任务：基于远程模式部署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endParaRPr lang="en-US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1"/>
          <p:cNvSpPr txBox="1"/>
          <p:nvPr/>
        </p:nvSpPr>
        <p:spPr>
          <a:xfrm>
            <a:off x="971438" y="1100353"/>
            <a:ext cx="10452360" cy="14229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接下来介绍</a:t>
            </a:r>
            <a:r>
              <a:rPr lang="en-US" altLang="zh-CN" sz="20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Metastore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的启动方式。与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HiveServer2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类似，</a:t>
            </a:r>
            <a:r>
              <a:rPr lang="en-US" altLang="zh-CN" sz="20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Metastore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同样支持前台启动和后台启动两种方式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，具体介绍如下。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前台启动</a:t>
            </a:r>
            <a:r>
              <a:rPr lang="en-US" altLang="zh-CN" sz="20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Metastore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的命令如下。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185873" y="2897495"/>
            <a:ext cx="7992888" cy="110654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401897" y="3144374"/>
            <a:ext cx="7272807" cy="49962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nl-NL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hive --service metastore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13" name="文本框 1"/>
          <p:cNvSpPr txBox="1"/>
          <p:nvPr/>
        </p:nvSpPr>
        <p:spPr>
          <a:xfrm>
            <a:off x="1043446" y="4159890"/>
            <a:ext cx="10452360" cy="49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后台启动</a:t>
            </a:r>
            <a:r>
              <a:rPr lang="en-US" altLang="zh-CN" sz="20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Metastore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的命令如下。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185873" y="4987546"/>
            <a:ext cx="7992888" cy="110654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401897" y="5234425"/>
            <a:ext cx="7272807" cy="49962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nl-NL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hive --service metastore &amp;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16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2.4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任务：基于远程模式部署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endParaRPr lang="en-US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: 圆角 10"/>
          <p:cNvSpPr/>
          <p:nvPr/>
        </p:nvSpPr>
        <p:spPr>
          <a:xfrm>
            <a:off x="986910" y="2651416"/>
            <a:ext cx="10216594" cy="2794602"/>
          </a:xfrm>
          <a:prstGeom prst="roundRect">
            <a:avLst/>
          </a:prstGeom>
          <a:solidFill>
            <a:srgbClr val="F5F8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2" name="矩形: 圆角 11"/>
          <p:cNvSpPr/>
          <p:nvPr/>
        </p:nvSpPr>
        <p:spPr>
          <a:xfrm>
            <a:off x="1945145" y="2421682"/>
            <a:ext cx="1368152" cy="499624"/>
          </a:xfrm>
          <a:prstGeom prst="roundRect">
            <a:avLst/>
          </a:prstGeom>
          <a:solidFill>
            <a:srgbClr val="1369B2"/>
          </a:solidFill>
          <a:ln>
            <a:solidFill>
              <a:srgbClr val="F5F8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6" name="文本框 12"/>
          <p:cNvSpPr txBox="1"/>
          <p:nvPr/>
        </p:nvSpPr>
        <p:spPr>
          <a:xfrm>
            <a:off x="2017153" y="2447868"/>
            <a:ext cx="13681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示例命令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1"/>
          <p:cNvSpPr txBox="1"/>
          <p:nvPr/>
        </p:nvSpPr>
        <p:spPr>
          <a:xfrm>
            <a:off x="971438" y="1100353"/>
            <a:ext cx="10452360" cy="961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在实际使用中，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后台启动</a:t>
            </a:r>
            <a:r>
              <a:rPr lang="en-US" altLang="zh-CN" sz="20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Metastore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时同样通常需配合日志重定向，将日志输出至指定文件，以便持久化存储和后续问题排查。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401896" y="3475378"/>
            <a:ext cx="9301822" cy="110654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617920" y="3722257"/>
            <a:ext cx="9085797" cy="49962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nl-NL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nohup hive --service metastore &gt; /export/data/metastore.log 2&gt;&amp;1 &amp;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17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2.4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任务：基于远程模式部署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endParaRPr lang="en-US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1070" y="2061641"/>
            <a:ext cx="6336704" cy="2706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文本框 1"/>
          <p:cNvSpPr txBox="1"/>
          <p:nvPr/>
        </p:nvSpPr>
        <p:spPr>
          <a:xfrm>
            <a:off x="5075895" y="2205658"/>
            <a:ext cx="6059871" cy="23462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本任务演示基于远程模式部署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时，将通过虚拟机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Node02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Node03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实现，其中虚拟机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Node02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将重新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安装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并启动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HiveServer2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，用于对外提供查询服务；虚拟机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Node03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将沿用前文已安装的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并启动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Metastore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，用于对外提供元数据管理服务。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638" y="1773610"/>
            <a:ext cx="3657600" cy="394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2.4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任务：基于远程模式部署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endParaRPr lang="en-US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1"/>
          <p:cNvSpPr txBox="1"/>
          <p:nvPr/>
        </p:nvSpPr>
        <p:spPr>
          <a:xfrm>
            <a:off x="5075895" y="2205658"/>
            <a:ext cx="5927055" cy="961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接下来，将演示如何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基于远程模式部署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，具体操作如下。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638" y="1773610"/>
            <a:ext cx="3657600" cy="394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2.4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任务：基于远程模式部署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endParaRPr lang="en-US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8"/>
          <p:cNvSpPr/>
          <p:nvPr/>
        </p:nvSpPr>
        <p:spPr>
          <a:xfrm>
            <a:off x="1043272" y="1434488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文本框 10"/>
          <p:cNvSpPr txBox="1"/>
          <p:nvPr/>
        </p:nvSpPr>
        <p:spPr>
          <a:xfrm flipH="1">
            <a:off x="1132384" y="1570227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01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1"/>
          <p:cNvSpPr txBox="1"/>
          <p:nvPr/>
        </p:nvSpPr>
        <p:spPr>
          <a:xfrm>
            <a:off x="2998862" y="1341562"/>
            <a:ext cx="8568952" cy="92525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启动</a:t>
            </a:r>
            <a:r>
              <a:rPr lang="en-US" altLang="zh-CN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Hadoop</a:t>
            </a:r>
            <a:r>
              <a:rPr lang="zh-CN" altLang="en-US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集群</a:t>
            </a:r>
            <a:endParaRPr lang="en-US" altLang="zh-CN" sz="2000" b="1" kern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lvl="0" defTabSz="457200">
              <a:lnSpc>
                <a:spcPct val="150000"/>
              </a:lnSpc>
              <a:defRPr/>
            </a:pPr>
            <a:r>
              <a:rPr lang="zh-CN" altLang="en-US" dirty="0">
                <a:solidFill>
                  <a:srgbClr val="595959"/>
                </a:solidFill>
              </a:rPr>
              <a:t>在虚拟机</a:t>
            </a:r>
            <a:r>
              <a:rPr lang="en-US" altLang="zh-CN" dirty="0">
                <a:solidFill>
                  <a:srgbClr val="595959"/>
                </a:solidFill>
              </a:rPr>
              <a:t>Node01</a:t>
            </a:r>
            <a:r>
              <a:rPr lang="zh-CN" altLang="en-US" dirty="0">
                <a:solidFill>
                  <a:srgbClr val="595959"/>
                </a:solidFill>
              </a:rPr>
              <a:t>执行下列命令</a:t>
            </a:r>
            <a:r>
              <a:rPr lang="zh-CN" altLang="en-US" dirty="0">
                <a:solidFill>
                  <a:srgbClr val="1369B2"/>
                </a:solidFill>
              </a:rPr>
              <a:t>启动</a:t>
            </a:r>
            <a:r>
              <a:rPr lang="en-US" altLang="zh-CN" dirty="0">
                <a:solidFill>
                  <a:srgbClr val="1369B2"/>
                </a:solidFill>
              </a:rPr>
              <a:t>Hadoop</a:t>
            </a:r>
            <a:r>
              <a:rPr lang="zh-CN" altLang="en-US" dirty="0">
                <a:solidFill>
                  <a:srgbClr val="1369B2"/>
                </a:solidFill>
              </a:rPr>
              <a:t>集群</a:t>
            </a:r>
            <a:r>
              <a:rPr lang="zh-CN" altLang="en-US" dirty="0">
                <a:solidFill>
                  <a:srgbClr val="595959"/>
                </a:solidFill>
              </a:rPr>
              <a:t>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9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2.4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任务：基于远程模式部署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endParaRPr lang="en-US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142878" y="2709714"/>
            <a:ext cx="7992888" cy="168224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502919" y="3002178"/>
            <a:ext cx="7272807" cy="96128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s-E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start-dfs.sh</a:t>
            </a:r>
            <a:endParaRPr lang="es-E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start-yarn.sh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523974" y="3576093"/>
            <a:ext cx="1707132" cy="387374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16" name="直接箭头连接符 15"/>
          <p:cNvCxnSpPr/>
          <p:nvPr/>
        </p:nvCxnSpPr>
        <p:spPr>
          <a:xfrm>
            <a:off x="5231106" y="3712784"/>
            <a:ext cx="0" cy="679175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7"/>
          <p:cNvSpPr txBox="1"/>
          <p:nvPr/>
        </p:nvSpPr>
        <p:spPr>
          <a:xfrm>
            <a:off x="4045926" y="4483822"/>
            <a:ext cx="1689240" cy="3720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5000"/>
              </a:lnSpc>
            </a:pP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启动</a:t>
            </a:r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YARN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集群</a:t>
            </a:r>
            <a:endParaRPr lang="zh-CN" altLang="en-US"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045927" y="4449245"/>
            <a:ext cx="1689236" cy="503058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3502919" y="3069754"/>
            <a:ext cx="1707132" cy="387374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20" name="直接箭头连接符 19"/>
          <p:cNvCxnSpPr/>
          <p:nvPr/>
        </p:nvCxnSpPr>
        <p:spPr>
          <a:xfrm>
            <a:off x="4708132" y="3069754"/>
            <a:ext cx="720080" cy="0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7"/>
          <p:cNvSpPr txBox="1"/>
          <p:nvPr/>
        </p:nvSpPr>
        <p:spPr>
          <a:xfrm>
            <a:off x="5500354" y="2767938"/>
            <a:ext cx="1689240" cy="3720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5000"/>
              </a:lnSpc>
            </a:pP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启动</a:t>
            </a:r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HDFS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集群</a:t>
            </a:r>
            <a:endParaRPr lang="zh-CN" altLang="en-US"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5500355" y="2733361"/>
            <a:ext cx="1689236" cy="503058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8"/>
          <p:cNvSpPr/>
          <p:nvPr/>
        </p:nvSpPr>
        <p:spPr>
          <a:xfrm>
            <a:off x="1043272" y="1434488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文本框 10"/>
          <p:cNvSpPr txBox="1"/>
          <p:nvPr/>
        </p:nvSpPr>
        <p:spPr>
          <a:xfrm flipH="1">
            <a:off x="1132384" y="1570227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02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1"/>
          <p:cNvSpPr txBox="1"/>
          <p:nvPr/>
        </p:nvSpPr>
        <p:spPr>
          <a:xfrm>
            <a:off x="2998862" y="1341562"/>
            <a:ext cx="8568952" cy="134075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在虚拟机</a:t>
            </a:r>
            <a:r>
              <a:rPr lang="en-US" altLang="zh-CN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Node03</a:t>
            </a:r>
            <a:r>
              <a:rPr lang="zh-CN" altLang="en-US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配置</a:t>
            </a:r>
            <a:r>
              <a:rPr lang="en-US" altLang="zh-CN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endParaRPr lang="en-US" altLang="zh-CN" sz="2000" b="1" kern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lvl="0" defTabSz="457200">
              <a:lnSpc>
                <a:spcPct val="150000"/>
              </a:lnSpc>
              <a:defRPr/>
            </a:pPr>
            <a:r>
              <a:rPr lang="zh-CN" altLang="en-US" dirty="0">
                <a:solidFill>
                  <a:srgbClr val="595959"/>
                </a:solidFill>
              </a:rPr>
              <a:t>将已创建的</a:t>
            </a:r>
            <a:r>
              <a:rPr lang="en-US" altLang="zh-CN" dirty="0">
                <a:solidFill>
                  <a:srgbClr val="595959"/>
                </a:solidFill>
              </a:rPr>
              <a:t>Hive</a:t>
            </a:r>
            <a:r>
              <a:rPr lang="zh-CN" altLang="en-US" dirty="0">
                <a:solidFill>
                  <a:srgbClr val="595959"/>
                </a:solidFill>
              </a:rPr>
              <a:t>配置文件</a:t>
            </a:r>
            <a:r>
              <a:rPr lang="en-US" altLang="zh-CN" dirty="0">
                <a:solidFill>
                  <a:srgbClr val="1369B2"/>
                </a:solidFill>
              </a:rPr>
              <a:t>hive-site.xml</a:t>
            </a:r>
            <a:r>
              <a:rPr lang="zh-CN" altLang="en-US" dirty="0">
                <a:solidFill>
                  <a:srgbClr val="595959"/>
                </a:solidFill>
              </a:rPr>
              <a:t>重命名为</a:t>
            </a:r>
            <a:r>
              <a:rPr lang="en-US" altLang="zh-CN" dirty="0">
                <a:solidFill>
                  <a:srgbClr val="1369B2"/>
                </a:solidFill>
              </a:rPr>
              <a:t>hive-site-local.xml</a:t>
            </a:r>
            <a:r>
              <a:rPr lang="zh-CN" altLang="en-US" dirty="0">
                <a:solidFill>
                  <a:srgbClr val="595959"/>
                </a:solidFill>
              </a:rPr>
              <a:t>，使原有的</a:t>
            </a:r>
            <a:r>
              <a:rPr lang="en-US" altLang="zh-CN" dirty="0">
                <a:solidFill>
                  <a:srgbClr val="595959"/>
                </a:solidFill>
              </a:rPr>
              <a:t>Hive</a:t>
            </a:r>
            <a:r>
              <a:rPr lang="zh-CN" altLang="en-US" dirty="0">
                <a:solidFill>
                  <a:srgbClr val="595959"/>
                </a:solidFill>
              </a:rPr>
              <a:t>配置不再生效，在虚拟机</a:t>
            </a:r>
            <a:r>
              <a:rPr lang="en-US" altLang="zh-CN" dirty="0">
                <a:solidFill>
                  <a:srgbClr val="595959"/>
                </a:solidFill>
              </a:rPr>
              <a:t>Node03</a:t>
            </a:r>
            <a:r>
              <a:rPr lang="zh-CN" altLang="en-US" dirty="0">
                <a:solidFill>
                  <a:srgbClr val="595959"/>
                </a:solidFill>
              </a:rPr>
              <a:t>执行如下命令。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9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2.4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任务：基于远程模式部署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endParaRPr lang="en-US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142878" y="2987405"/>
            <a:ext cx="7992888" cy="168224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502919" y="3279869"/>
            <a:ext cx="7272807" cy="96128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s-E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mv /export/servers/hive-4.1.0/conf/hive-site.xml \</a:t>
            </a:r>
            <a:endParaRPr lang="es-E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s-E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/export/servers/hive-4.1.0/conf/hive-site-local.xml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8"/>
          <p:cNvSpPr/>
          <p:nvPr/>
        </p:nvSpPr>
        <p:spPr>
          <a:xfrm>
            <a:off x="1043272" y="1434488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文本框 10"/>
          <p:cNvSpPr txBox="1"/>
          <p:nvPr/>
        </p:nvSpPr>
        <p:spPr>
          <a:xfrm flipH="1">
            <a:off x="1132384" y="1570227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02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1"/>
          <p:cNvSpPr txBox="1"/>
          <p:nvPr/>
        </p:nvSpPr>
        <p:spPr>
          <a:xfrm>
            <a:off x="2998862" y="1341562"/>
            <a:ext cx="8568952" cy="92525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在虚拟机</a:t>
            </a:r>
            <a:r>
              <a:rPr lang="en-US" altLang="zh-CN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Node03</a:t>
            </a:r>
            <a:r>
              <a:rPr lang="zh-CN" altLang="en-US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配置</a:t>
            </a:r>
            <a:r>
              <a:rPr lang="en-US" altLang="zh-CN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endParaRPr lang="en-US" altLang="zh-CN" sz="2000" b="1" kern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lvl="0" defTabSz="457200">
              <a:lnSpc>
                <a:spcPct val="150000"/>
              </a:lnSpc>
              <a:defRPr/>
            </a:pPr>
            <a:r>
              <a:rPr lang="zh-CN" altLang="en-US" dirty="0">
                <a:solidFill>
                  <a:srgbClr val="595959"/>
                </a:solidFill>
              </a:rPr>
              <a:t>在</a:t>
            </a:r>
            <a:r>
              <a:rPr lang="en-US" altLang="zh-CN" dirty="0">
                <a:solidFill>
                  <a:srgbClr val="595959"/>
                </a:solidFill>
              </a:rPr>
              <a:t>Hive</a:t>
            </a:r>
            <a:r>
              <a:rPr lang="zh-CN" altLang="en-US" dirty="0">
                <a:solidFill>
                  <a:srgbClr val="595959"/>
                </a:solidFill>
              </a:rPr>
              <a:t>安装目录的</a:t>
            </a:r>
            <a:r>
              <a:rPr lang="en-US" altLang="zh-CN" dirty="0">
                <a:solidFill>
                  <a:srgbClr val="595959"/>
                </a:solidFill>
              </a:rPr>
              <a:t>conf</a:t>
            </a:r>
            <a:r>
              <a:rPr lang="zh-CN" altLang="en-US" dirty="0">
                <a:solidFill>
                  <a:srgbClr val="595959"/>
                </a:solidFill>
              </a:rPr>
              <a:t>目录下再次编辑</a:t>
            </a:r>
            <a:r>
              <a:rPr lang="en-US" altLang="zh-CN" dirty="0">
                <a:solidFill>
                  <a:srgbClr val="595959"/>
                </a:solidFill>
              </a:rPr>
              <a:t>Hive</a:t>
            </a:r>
            <a:r>
              <a:rPr lang="zh-CN" altLang="en-US" dirty="0">
                <a:solidFill>
                  <a:srgbClr val="595959"/>
                </a:solidFill>
              </a:rPr>
              <a:t>配置文件</a:t>
            </a:r>
            <a:r>
              <a:rPr lang="en-US" altLang="zh-CN" dirty="0">
                <a:solidFill>
                  <a:srgbClr val="1369B2"/>
                </a:solidFill>
              </a:rPr>
              <a:t>hive-site.xml</a:t>
            </a:r>
            <a:r>
              <a:rPr lang="zh-CN" altLang="en-US" dirty="0">
                <a:solidFill>
                  <a:srgbClr val="595959"/>
                </a:solidFill>
              </a:rPr>
              <a:t>，并添加如下内容。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9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2.4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任务：基于远程模式部署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endParaRPr lang="en-US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05596" y="2781722"/>
            <a:ext cx="3662218" cy="3936884"/>
          </a:xfrm>
          <a:prstGeom prst="rect">
            <a:avLst/>
          </a:prstGeom>
        </p:spPr>
      </p:pic>
      <p:sp>
        <p:nvSpPr>
          <p:cNvPr id="11" name="原创设计师QQ598969553          _3"/>
          <p:cNvSpPr/>
          <p:nvPr/>
        </p:nvSpPr>
        <p:spPr>
          <a:xfrm>
            <a:off x="3727261" y="3976677"/>
            <a:ext cx="2514034" cy="796752"/>
          </a:xfrm>
          <a:prstGeom prst="roundRect">
            <a:avLst>
              <a:gd name="adj" fmla="val 9083"/>
            </a:avLst>
          </a:prstGeom>
          <a:noFill/>
          <a:ln>
            <a:solidFill>
              <a:srgbClr val="ADBA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原创设计师QQ598969553          _6"/>
          <p:cNvSpPr/>
          <p:nvPr/>
        </p:nvSpPr>
        <p:spPr>
          <a:xfrm>
            <a:off x="4291747" y="3751312"/>
            <a:ext cx="1384341" cy="462161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101600" dist="762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450340">
              <a:lnSpc>
                <a:spcPct val="200000"/>
              </a:lnSpc>
            </a:pPr>
            <a:endParaRPr lang="zh-CN" altLang="en-US" sz="12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5" name="原创设计师QQ598969553          _7"/>
          <p:cNvSpPr txBox="1"/>
          <p:nvPr/>
        </p:nvSpPr>
        <p:spPr>
          <a:xfrm>
            <a:off x="4479377" y="3801143"/>
            <a:ext cx="1009079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点击查看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6" name="图形 25" descr="指向右边的反手食指 轮廓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5580543">
            <a:off x="4755161" y="4654071"/>
            <a:ext cx="689444" cy="689444"/>
          </a:xfrm>
          <a:prstGeom prst="rect">
            <a:avLst/>
          </a:prstGeom>
        </p:spPr>
      </p:pic>
      <p:pic>
        <p:nvPicPr>
          <p:cNvPr id="17" name="对象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9593" y="4138328"/>
            <a:ext cx="1076138" cy="691624"/>
          </a:xfrm>
        </p:spPr>
      </p:pic>
      <p:pic>
        <p:nvPicPr>
          <p:cNvPr id="18" name="对象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77858" y="4138328"/>
            <a:ext cx="1939607" cy="706935"/>
          </a:xfrm>
        </p:spPr>
      </p:pic>
      <p:pic>
        <p:nvPicPr>
          <p:cNvPr id="19" name="对象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82226" y="4237324"/>
            <a:ext cx="930870" cy="576847"/>
          </a:xfrm>
        </p:spPr>
      </p:pic>
      <p:graphicFrame>
        <p:nvGraphicFramePr>
          <p:cNvPr id="2" name="对象 1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291747" y="4172392"/>
          <a:ext cx="1384341" cy="601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0" name="包装程序外壳对象" showAsIcon="1" r:id="rId7" imgW="1485900" imgH="638175" progId="Package">
                  <p:embed/>
                </p:oleObj>
              </mc:Choice>
              <mc:Fallback>
                <p:oleObj name="包装程序外壳对象" showAsIcon="1" r:id="rId7" imgW="1485900" imgH="638175" progId="Package">
                  <p:embed/>
                  <p:pic>
                    <p:nvPicPr>
                      <p:cNvPr id="0" name="对象 1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291747" y="4172392"/>
                        <a:ext cx="1384341" cy="6010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8"/>
          <p:cNvSpPr/>
          <p:nvPr/>
        </p:nvSpPr>
        <p:spPr>
          <a:xfrm>
            <a:off x="1043272" y="1434488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文本框 10"/>
          <p:cNvSpPr txBox="1"/>
          <p:nvPr/>
        </p:nvSpPr>
        <p:spPr>
          <a:xfrm flipH="1">
            <a:off x="1132384" y="1570227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03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1"/>
          <p:cNvSpPr txBox="1"/>
          <p:nvPr/>
        </p:nvSpPr>
        <p:spPr>
          <a:xfrm>
            <a:off x="2998862" y="1341562"/>
            <a:ext cx="8568952" cy="134075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在虚拟机</a:t>
            </a:r>
            <a:r>
              <a:rPr lang="en-US" altLang="zh-CN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Node02</a:t>
            </a:r>
            <a:r>
              <a:rPr lang="zh-CN" altLang="en-US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安装</a:t>
            </a:r>
            <a:r>
              <a:rPr lang="en-US" altLang="zh-CN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endParaRPr lang="en-US" altLang="zh-CN" sz="2000" b="1" kern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lvl="0" defTabSz="457200">
              <a:lnSpc>
                <a:spcPct val="150000"/>
              </a:lnSpc>
              <a:defRPr/>
            </a:pPr>
            <a:r>
              <a:rPr lang="zh-CN" altLang="en-US" dirty="0">
                <a:solidFill>
                  <a:srgbClr val="595959"/>
                </a:solidFill>
              </a:rPr>
              <a:t>将</a:t>
            </a:r>
            <a:r>
              <a:rPr lang="en-US" altLang="zh-CN" dirty="0">
                <a:solidFill>
                  <a:srgbClr val="595959"/>
                </a:solidFill>
              </a:rPr>
              <a:t>Hive</a:t>
            </a:r>
            <a:r>
              <a:rPr lang="zh-CN" altLang="en-US" dirty="0">
                <a:solidFill>
                  <a:srgbClr val="595959"/>
                </a:solidFill>
              </a:rPr>
              <a:t>安装包</a:t>
            </a:r>
            <a:r>
              <a:rPr lang="en-US" altLang="zh-CN" dirty="0">
                <a:solidFill>
                  <a:srgbClr val="1369B2"/>
                </a:solidFill>
              </a:rPr>
              <a:t>apache-hive-4.1.0-bin.tar.gz</a:t>
            </a:r>
            <a:r>
              <a:rPr lang="zh-CN" altLang="en-US" dirty="0">
                <a:solidFill>
                  <a:srgbClr val="595959"/>
                </a:solidFill>
              </a:rPr>
              <a:t>上传到虚拟机</a:t>
            </a:r>
            <a:r>
              <a:rPr lang="en-US" altLang="zh-CN" dirty="0">
                <a:solidFill>
                  <a:srgbClr val="595959"/>
                </a:solidFill>
              </a:rPr>
              <a:t>Node02</a:t>
            </a:r>
            <a:r>
              <a:rPr lang="zh-CN" altLang="en-US" dirty="0">
                <a:solidFill>
                  <a:srgbClr val="595959"/>
                </a:solidFill>
              </a:rPr>
              <a:t>的</a:t>
            </a:r>
            <a:r>
              <a:rPr lang="en-US" altLang="zh-CN" dirty="0">
                <a:solidFill>
                  <a:srgbClr val="1369B2"/>
                </a:solidFill>
              </a:rPr>
              <a:t>/export/software</a:t>
            </a:r>
            <a:r>
              <a:rPr lang="zh-CN" altLang="en-US" dirty="0">
                <a:solidFill>
                  <a:srgbClr val="595959"/>
                </a:solidFill>
              </a:rPr>
              <a:t>目录中。然后，将</a:t>
            </a:r>
            <a:r>
              <a:rPr lang="en-US" altLang="zh-CN" dirty="0">
                <a:solidFill>
                  <a:srgbClr val="595959"/>
                </a:solidFill>
              </a:rPr>
              <a:t>Hive</a:t>
            </a:r>
            <a:r>
              <a:rPr lang="zh-CN" altLang="en-US" dirty="0">
                <a:solidFill>
                  <a:srgbClr val="595959"/>
                </a:solidFill>
              </a:rPr>
              <a:t>安装至</a:t>
            </a:r>
            <a:r>
              <a:rPr lang="en-US" altLang="zh-CN" dirty="0">
                <a:solidFill>
                  <a:srgbClr val="1369B2"/>
                </a:solidFill>
              </a:rPr>
              <a:t>/export/servers</a:t>
            </a:r>
            <a:r>
              <a:rPr lang="zh-CN" altLang="en-US" dirty="0">
                <a:solidFill>
                  <a:srgbClr val="595959"/>
                </a:solidFill>
              </a:rPr>
              <a:t>目录，具体命令如下。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9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2.4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任务：基于远程模式部署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endParaRPr lang="en-US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3142878" y="2987405"/>
            <a:ext cx="7992888" cy="130648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502919" y="3069754"/>
            <a:ext cx="7272807" cy="96128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s-E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tar -zxvf /export/software/apache-hive-4.1.0-bin.tar.gz -C /export/servers/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22" name="原创设计师QQ598969553          _4"/>
          <p:cNvSpPr/>
          <p:nvPr/>
        </p:nvSpPr>
        <p:spPr>
          <a:xfrm>
            <a:off x="3142878" y="4437906"/>
            <a:ext cx="7992888" cy="45890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上述命令执行完成后，将</a:t>
            </a: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安装目录重命名为</a:t>
            </a:r>
            <a:r>
              <a:rPr lang="en-US" altLang="zh-CN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hive-4.1.0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，具体命令如下。</a:t>
            </a:r>
            <a:endParaRPr lang="en-US" altLang="zh-CN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175620" y="5157986"/>
            <a:ext cx="7992888" cy="130648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535661" y="5240335"/>
            <a:ext cx="7272807" cy="96128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s-E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mv /export/servers/apache-hive-4.1.0-bin/ /export/servers/hive-4.1.0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8"/>
          <p:cNvSpPr/>
          <p:nvPr/>
        </p:nvSpPr>
        <p:spPr>
          <a:xfrm>
            <a:off x="1043272" y="1434488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文本框 10"/>
          <p:cNvSpPr txBox="1"/>
          <p:nvPr/>
        </p:nvSpPr>
        <p:spPr>
          <a:xfrm flipH="1">
            <a:off x="1132384" y="1570227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04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1"/>
          <p:cNvSpPr txBox="1"/>
          <p:nvPr/>
        </p:nvSpPr>
        <p:spPr>
          <a:xfrm>
            <a:off x="2998862" y="1341562"/>
            <a:ext cx="8568952" cy="134075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在虚拟机</a:t>
            </a:r>
            <a:r>
              <a:rPr lang="en-US" altLang="zh-CN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Node02</a:t>
            </a:r>
            <a:r>
              <a:rPr lang="zh-CN" altLang="en-US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配置</a:t>
            </a:r>
            <a:r>
              <a:rPr lang="en-US" altLang="zh-CN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r>
              <a:rPr lang="zh-CN" altLang="en-US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系统环境变量</a:t>
            </a:r>
            <a:endParaRPr lang="en-US" altLang="zh-CN" sz="2000" b="1" kern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lvl="0" defTabSz="457200">
              <a:lnSpc>
                <a:spcPct val="150000"/>
              </a:lnSpc>
              <a:defRPr/>
            </a:pPr>
            <a:r>
              <a:rPr lang="zh-CN" altLang="en-US" dirty="0">
                <a:solidFill>
                  <a:srgbClr val="595959"/>
                </a:solidFill>
              </a:rPr>
              <a:t>为了便于</a:t>
            </a:r>
            <a:r>
              <a:rPr lang="en-US" altLang="zh-CN" dirty="0">
                <a:solidFill>
                  <a:srgbClr val="595959"/>
                </a:solidFill>
              </a:rPr>
              <a:t>Hive</a:t>
            </a:r>
            <a:r>
              <a:rPr lang="zh-CN" altLang="en-US" dirty="0">
                <a:solidFill>
                  <a:srgbClr val="595959"/>
                </a:solidFill>
              </a:rPr>
              <a:t>的管理和使用，需要在虚拟机</a:t>
            </a:r>
            <a:r>
              <a:rPr lang="en-US" altLang="zh-CN" dirty="0">
                <a:solidFill>
                  <a:srgbClr val="595959"/>
                </a:solidFill>
              </a:rPr>
              <a:t>Node02</a:t>
            </a:r>
            <a:r>
              <a:rPr lang="zh-CN" altLang="en-US" dirty="0">
                <a:solidFill>
                  <a:srgbClr val="595959"/>
                </a:solidFill>
              </a:rPr>
              <a:t>中配置</a:t>
            </a:r>
            <a:r>
              <a:rPr lang="en-US" altLang="zh-CN" dirty="0">
                <a:solidFill>
                  <a:srgbClr val="1369B2"/>
                </a:solidFill>
              </a:rPr>
              <a:t>Hive</a:t>
            </a:r>
            <a:r>
              <a:rPr lang="zh-CN" altLang="en-US" dirty="0">
                <a:solidFill>
                  <a:srgbClr val="1369B2"/>
                </a:solidFill>
              </a:rPr>
              <a:t>系统环境变量</a:t>
            </a:r>
            <a:r>
              <a:rPr lang="zh-CN" altLang="en-US" dirty="0">
                <a:solidFill>
                  <a:srgbClr val="595959"/>
                </a:solidFill>
              </a:rPr>
              <a:t>。在虚拟机</a:t>
            </a:r>
            <a:r>
              <a:rPr lang="en-US" altLang="zh-CN" dirty="0">
                <a:solidFill>
                  <a:srgbClr val="595959"/>
                </a:solidFill>
              </a:rPr>
              <a:t>Node02</a:t>
            </a:r>
            <a:r>
              <a:rPr lang="zh-CN" altLang="en-US" dirty="0">
                <a:solidFill>
                  <a:srgbClr val="595959"/>
                </a:solidFill>
              </a:rPr>
              <a:t>中编辑系统环境变量文件</a:t>
            </a:r>
            <a:r>
              <a:rPr lang="en-US" altLang="zh-CN" dirty="0">
                <a:solidFill>
                  <a:srgbClr val="1369B2"/>
                </a:solidFill>
              </a:rPr>
              <a:t>profile</a:t>
            </a:r>
            <a:r>
              <a:rPr lang="zh-CN" altLang="en-US" dirty="0">
                <a:solidFill>
                  <a:srgbClr val="595959"/>
                </a:solidFill>
              </a:rPr>
              <a:t>，具体命令如下。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9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2.4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任务：基于远程模式部署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endParaRPr lang="en-US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3142878" y="2905056"/>
            <a:ext cx="7992888" cy="87443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502919" y="3063845"/>
            <a:ext cx="7272807" cy="49962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s-E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vi /etc/profile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22" name="原创设计师QQ598969553          _4"/>
          <p:cNvSpPr/>
          <p:nvPr/>
        </p:nvSpPr>
        <p:spPr>
          <a:xfrm>
            <a:off x="3109628" y="3851501"/>
            <a:ext cx="7992888" cy="45890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上述命令执行完成后，在</a:t>
            </a:r>
            <a:r>
              <a:rPr lang="zh-CN" altLang="en-US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系统环境变量文件</a:t>
            </a:r>
            <a:r>
              <a:rPr lang="en-US" altLang="zh-CN" sz="18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profile</a:t>
            </a:r>
            <a:r>
              <a:rPr lang="zh-CN" altLang="en-US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的末尾添加如下内容。。</a:t>
            </a:r>
            <a:endParaRPr lang="en-US" altLang="zh-CN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175620" y="4499573"/>
            <a:ext cx="7992888" cy="130648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535661" y="4581922"/>
            <a:ext cx="7272807" cy="96128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export HIVE_HOME=/export/servers/hive-4.1.0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export PATH=$HIVE_HOME/bin:$PATH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11" name="圆角矩形标注 8"/>
          <p:cNvSpPr/>
          <p:nvPr/>
        </p:nvSpPr>
        <p:spPr bwMode="auto">
          <a:xfrm>
            <a:off x="3286894" y="5975198"/>
            <a:ext cx="7303174" cy="694966"/>
          </a:xfrm>
          <a:prstGeom prst="wedgeRoundRectCallout">
            <a:avLst>
              <a:gd name="adj1" fmla="val 15982"/>
              <a:gd name="adj2" fmla="val -81426"/>
              <a:gd name="adj3" fmla="val 16667"/>
            </a:avLst>
          </a:prstGeom>
          <a:solidFill>
            <a:srgbClr val="A3D3FF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初始化虚拟机</a:t>
            </a:r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Node02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的系统环境变量，需要执行</a:t>
            </a:r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source /</a:t>
            </a:r>
            <a:r>
              <a:rPr lang="en-US" altLang="zh-CN" sz="1600" dirty="0" err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etc</a:t>
            </a:r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/profile</a:t>
            </a:r>
            <a:endParaRPr lang="zh-CN" altLang="en-US" sz="16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8"/>
          <p:cNvSpPr/>
          <p:nvPr/>
        </p:nvSpPr>
        <p:spPr>
          <a:xfrm>
            <a:off x="1043272" y="1434488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文本框 10"/>
          <p:cNvSpPr txBox="1"/>
          <p:nvPr/>
        </p:nvSpPr>
        <p:spPr>
          <a:xfrm flipH="1">
            <a:off x="1132384" y="1570227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05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1"/>
          <p:cNvSpPr txBox="1"/>
          <p:nvPr/>
        </p:nvSpPr>
        <p:spPr>
          <a:xfrm>
            <a:off x="2998862" y="1341562"/>
            <a:ext cx="8568952" cy="134075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在虚拟机</a:t>
            </a:r>
            <a:r>
              <a:rPr lang="en-US" altLang="zh-CN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Node02</a:t>
            </a:r>
            <a:r>
              <a:rPr lang="zh-CN" altLang="en-US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配置</a:t>
            </a:r>
            <a:r>
              <a:rPr lang="en-US" altLang="zh-CN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endParaRPr lang="en-US" altLang="zh-CN" sz="2000" b="1" kern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lvl="0" defTabSz="457200">
              <a:lnSpc>
                <a:spcPct val="150000"/>
              </a:lnSpc>
              <a:defRPr/>
            </a:pPr>
            <a:r>
              <a:rPr lang="zh-CN" altLang="en-US" dirty="0">
                <a:solidFill>
                  <a:srgbClr val="595959"/>
                </a:solidFill>
              </a:rPr>
              <a:t>在虚拟机</a:t>
            </a:r>
            <a:r>
              <a:rPr lang="en-US" altLang="zh-CN" dirty="0">
                <a:solidFill>
                  <a:srgbClr val="595959"/>
                </a:solidFill>
              </a:rPr>
              <a:t>Node02</a:t>
            </a:r>
            <a:r>
              <a:rPr lang="zh-CN" altLang="en-US" dirty="0">
                <a:solidFill>
                  <a:srgbClr val="595959"/>
                </a:solidFill>
              </a:rPr>
              <a:t>的</a:t>
            </a:r>
            <a:r>
              <a:rPr lang="en-US" altLang="zh-CN" dirty="0">
                <a:solidFill>
                  <a:srgbClr val="595959"/>
                </a:solidFill>
              </a:rPr>
              <a:t>Hive</a:t>
            </a:r>
            <a:r>
              <a:rPr lang="zh-CN" altLang="en-US" dirty="0">
                <a:solidFill>
                  <a:srgbClr val="595959"/>
                </a:solidFill>
              </a:rPr>
              <a:t>安装目录的</a:t>
            </a:r>
            <a:r>
              <a:rPr lang="en-US" altLang="zh-CN" dirty="0">
                <a:solidFill>
                  <a:srgbClr val="1369B2"/>
                </a:solidFill>
              </a:rPr>
              <a:t>conf</a:t>
            </a:r>
            <a:r>
              <a:rPr lang="zh-CN" altLang="en-US" dirty="0">
                <a:solidFill>
                  <a:srgbClr val="595959"/>
                </a:solidFill>
              </a:rPr>
              <a:t>目录下，编辑</a:t>
            </a:r>
            <a:r>
              <a:rPr lang="en-US" altLang="zh-CN" dirty="0">
                <a:solidFill>
                  <a:srgbClr val="595959"/>
                </a:solidFill>
              </a:rPr>
              <a:t>Hive</a:t>
            </a:r>
            <a:r>
              <a:rPr lang="zh-CN" altLang="en-US" dirty="0">
                <a:solidFill>
                  <a:srgbClr val="595959"/>
                </a:solidFill>
              </a:rPr>
              <a:t>配置文件</a:t>
            </a:r>
            <a:r>
              <a:rPr lang="en-US" altLang="zh-CN" dirty="0">
                <a:solidFill>
                  <a:srgbClr val="1369B2"/>
                </a:solidFill>
              </a:rPr>
              <a:t>hive-site.xml</a:t>
            </a:r>
            <a:r>
              <a:rPr lang="zh-CN" altLang="en-US" dirty="0">
                <a:solidFill>
                  <a:srgbClr val="595959"/>
                </a:solidFill>
              </a:rPr>
              <a:t>，具体命令如下。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9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2.4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任务：基于远程模式部署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endParaRPr lang="en-US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142878" y="2987406"/>
            <a:ext cx="7992888" cy="118987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502919" y="3279869"/>
            <a:ext cx="7272807" cy="49962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s-E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vi /export/servers/hive-4.1.0/conf/hive-site.xml 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2.4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任务：基于远程模式部署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endParaRPr lang="en-US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05596" y="2781722"/>
            <a:ext cx="3662218" cy="3936884"/>
          </a:xfrm>
          <a:prstGeom prst="rect">
            <a:avLst/>
          </a:prstGeom>
        </p:spPr>
      </p:pic>
      <p:sp>
        <p:nvSpPr>
          <p:cNvPr id="11" name="原创设计师QQ598969553          _3"/>
          <p:cNvSpPr/>
          <p:nvPr/>
        </p:nvSpPr>
        <p:spPr>
          <a:xfrm>
            <a:off x="3727261" y="3976677"/>
            <a:ext cx="2514034" cy="796752"/>
          </a:xfrm>
          <a:prstGeom prst="roundRect">
            <a:avLst>
              <a:gd name="adj" fmla="val 9083"/>
            </a:avLst>
          </a:prstGeom>
          <a:noFill/>
          <a:ln>
            <a:solidFill>
              <a:srgbClr val="ADBA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原创设计师QQ598969553          _6"/>
          <p:cNvSpPr/>
          <p:nvPr/>
        </p:nvSpPr>
        <p:spPr>
          <a:xfrm>
            <a:off x="4291747" y="3751312"/>
            <a:ext cx="1384341" cy="462161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101600" dist="762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Ins="182880"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450340">
              <a:lnSpc>
                <a:spcPct val="200000"/>
              </a:lnSpc>
            </a:pPr>
            <a:endParaRPr lang="zh-CN" altLang="en-US" sz="12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5" name="原创设计师QQ598969553          _7"/>
          <p:cNvSpPr txBox="1"/>
          <p:nvPr/>
        </p:nvSpPr>
        <p:spPr>
          <a:xfrm>
            <a:off x="4479377" y="3801143"/>
            <a:ext cx="1009079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点击查看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6" name="图形 25" descr="指向右边的反手食指 轮廓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5580543">
            <a:off x="4755161" y="4654071"/>
            <a:ext cx="689444" cy="689444"/>
          </a:xfrm>
          <a:prstGeom prst="rect">
            <a:avLst/>
          </a:prstGeom>
        </p:spPr>
      </p:pic>
      <p:pic>
        <p:nvPicPr>
          <p:cNvPr id="17" name="对象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9593" y="4138328"/>
            <a:ext cx="1076138" cy="691624"/>
          </a:xfrm>
        </p:spPr>
      </p:pic>
      <p:pic>
        <p:nvPicPr>
          <p:cNvPr id="18" name="对象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77858" y="4138328"/>
            <a:ext cx="1939607" cy="706935"/>
          </a:xfrm>
        </p:spPr>
      </p:pic>
      <p:pic>
        <p:nvPicPr>
          <p:cNvPr id="19" name="对象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82226" y="4237324"/>
            <a:ext cx="930870" cy="576847"/>
          </a:xfrm>
        </p:spPr>
      </p:pic>
      <p:sp>
        <p:nvSpPr>
          <p:cNvPr id="20" name="圆角矩形 8"/>
          <p:cNvSpPr/>
          <p:nvPr/>
        </p:nvSpPr>
        <p:spPr>
          <a:xfrm>
            <a:off x="1043272" y="1434488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21" name="文本框 10"/>
          <p:cNvSpPr txBox="1"/>
          <p:nvPr/>
        </p:nvSpPr>
        <p:spPr>
          <a:xfrm flipH="1">
            <a:off x="1132384" y="1570227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05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1"/>
          <p:cNvSpPr txBox="1"/>
          <p:nvPr/>
        </p:nvSpPr>
        <p:spPr>
          <a:xfrm>
            <a:off x="2998862" y="1341562"/>
            <a:ext cx="8568952" cy="92525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在虚拟机</a:t>
            </a:r>
            <a:r>
              <a:rPr lang="en-US" altLang="zh-CN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Node02</a:t>
            </a:r>
            <a:r>
              <a:rPr lang="zh-CN" altLang="en-US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配置</a:t>
            </a:r>
            <a:r>
              <a:rPr lang="en-US" altLang="zh-CN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endParaRPr lang="en-US" altLang="zh-CN" sz="2000" b="1" kern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lvl="0" defTabSz="457200">
              <a:lnSpc>
                <a:spcPct val="150000"/>
              </a:lnSpc>
              <a:defRPr/>
            </a:pPr>
            <a:r>
              <a:rPr lang="zh-CN" altLang="en-US" dirty="0">
                <a:solidFill>
                  <a:srgbClr val="595959"/>
                </a:solidFill>
              </a:rPr>
              <a:t>在配置文件</a:t>
            </a:r>
            <a:r>
              <a:rPr lang="en-US" altLang="zh-CN" dirty="0">
                <a:solidFill>
                  <a:srgbClr val="1369B2"/>
                </a:solidFill>
              </a:rPr>
              <a:t>hive-site.xml</a:t>
            </a:r>
            <a:r>
              <a:rPr lang="zh-CN" altLang="en-US" dirty="0">
                <a:solidFill>
                  <a:srgbClr val="595959"/>
                </a:solidFill>
              </a:rPr>
              <a:t>中添加如下内容。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graphicFrame>
        <p:nvGraphicFramePr>
          <p:cNvPr id="3" name="对象 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255490" y="4158404"/>
          <a:ext cx="1384341" cy="601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0" name="包装程序外壳对象" showAsIcon="1" r:id="rId7" imgW="1485900" imgH="638175" progId="Package">
                  <p:embed/>
                </p:oleObj>
              </mc:Choice>
              <mc:Fallback>
                <p:oleObj name="包装程序外壳对象" showAsIcon="1" r:id="rId7" imgW="1485900" imgH="638175" progId="Package">
                  <p:embed/>
                  <p:pic>
                    <p:nvPicPr>
                      <p:cNvPr id="0" name="对象 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255490" y="4158404"/>
                        <a:ext cx="1384341" cy="6010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8"/>
          <p:cNvSpPr/>
          <p:nvPr/>
        </p:nvSpPr>
        <p:spPr>
          <a:xfrm>
            <a:off x="1043272" y="1434488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文本框 10"/>
          <p:cNvSpPr txBox="1"/>
          <p:nvPr/>
        </p:nvSpPr>
        <p:spPr>
          <a:xfrm flipH="1">
            <a:off x="1132384" y="1570227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06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1"/>
          <p:cNvSpPr txBox="1"/>
          <p:nvPr/>
        </p:nvSpPr>
        <p:spPr>
          <a:xfrm>
            <a:off x="2998862" y="1341562"/>
            <a:ext cx="8568952" cy="134075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初始化</a:t>
            </a:r>
            <a:r>
              <a:rPr lang="en-US" altLang="zh-CN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r>
              <a:rPr lang="zh-CN" altLang="en-US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元数据</a:t>
            </a:r>
            <a:endParaRPr lang="en-US" altLang="zh-CN" sz="2000" b="1" kern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lvl="0" defTabSz="457200">
              <a:lnSpc>
                <a:spcPct val="150000"/>
              </a:lnSpc>
              <a:defRPr/>
            </a:pPr>
            <a:r>
              <a:rPr lang="zh-CN" altLang="en-US" dirty="0">
                <a:solidFill>
                  <a:srgbClr val="595959"/>
                </a:solidFill>
              </a:rPr>
              <a:t>在</a:t>
            </a:r>
            <a:r>
              <a:rPr lang="en-US" altLang="zh-CN" dirty="0">
                <a:solidFill>
                  <a:srgbClr val="595959"/>
                </a:solidFill>
              </a:rPr>
              <a:t>MySQL</a:t>
            </a:r>
            <a:r>
              <a:rPr lang="zh-CN" altLang="en-US" dirty="0">
                <a:solidFill>
                  <a:srgbClr val="595959"/>
                </a:solidFill>
              </a:rPr>
              <a:t>的</a:t>
            </a:r>
            <a:r>
              <a:rPr lang="en-US" altLang="zh-CN" dirty="0">
                <a:solidFill>
                  <a:srgbClr val="1369B2"/>
                </a:solidFill>
              </a:rPr>
              <a:t>remote</a:t>
            </a:r>
            <a:r>
              <a:rPr lang="zh-CN" altLang="en-US" dirty="0">
                <a:solidFill>
                  <a:srgbClr val="1369B2"/>
                </a:solidFill>
              </a:rPr>
              <a:t>数据库</a:t>
            </a:r>
            <a:r>
              <a:rPr lang="zh-CN" altLang="en-US" dirty="0">
                <a:solidFill>
                  <a:srgbClr val="595959"/>
                </a:solidFill>
              </a:rPr>
              <a:t>中完成</a:t>
            </a:r>
            <a:r>
              <a:rPr lang="en-US" altLang="zh-CN" dirty="0">
                <a:solidFill>
                  <a:srgbClr val="595959"/>
                </a:solidFill>
              </a:rPr>
              <a:t>Hive</a:t>
            </a:r>
            <a:r>
              <a:rPr lang="zh-CN" altLang="en-US" dirty="0">
                <a:solidFill>
                  <a:srgbClr val="595959"/>
                </a:solidFill>
              </a:rPr>
              <a:t>元数据的</a:t>
            </a:r>
            <a:r>
              <a:rPr lang="zh-CN" altLang="en-US" dirty="0">
                <a:solidFill>
                  <a:srgbClr val="1369B2"/>
                </a:solidFill>
              </a:rPr>
              <a:t>初始化操作</a:t>
            </a:r>
            <a:r>
              <a:rPr lang="zh-CN" altLang="en-US" dirty="0">
                <a:solidFill>
                  <a:srgbClr val="595959"/>
                </a:solidFill>
              </a:rPr>
              <a:t>，构建</a:t>
            </a:r>
            <a:r>
              <a:rPr lang="en-US" altLang="zh-CN" dirty="0">
                <a:solidFill>
                  <a:srgbClr val="595959"/>
                </a:solidFill>
              </a:rPr>
              <a:t>Hive</a:t>
            </a:r>
            <a:r>
              <a:rPr lang="zh-CN" altLang="en-US" dirty="0">
                <a:solidFill>
                  <a:srgbClr val="595959"/>
                </a:solidFill>
              </a:rPr>
              <a:t>运行所需的</a:t>
            </a:r>
            <a:r>
              <a:rPr lang="zh-CN" altLang="en-US" dirty="0">
                <a:solidFill>
                  <a:srgbClr val="1369B2"/>
                </a:solidFill>
              </a:rPr>
              <a:t>元数据表结构</a:t>
            </a:r>
            <a:r>
              <a:rPr lang="zh-CN" altLang="en-US" dirty="0">
                <a:solidFill>
                  <a:srgbClr val="595959"/>
                </a:solidFill>
              </a:rPr>
              <a:t>，在虚拟机</a:t>
            </a:r>
            <a:r>
              <a:rPr lang="en-US" altLang="zh-CN" dirty="0">
                <a:solidFill>
                  <a:srgbClr val="595959"/>
                </a:solidFill>
              </a:rPr>
              <a:t>Node03</a:t>
            </a:r>
            <a:r>
              <a:rPr lang="zh-CN" altLang="en-US" dirty="0">
                <a:solidFill>
                  <a:srgbClr val="595959"/>
                </a:solidFill>
              </a:rPr>
              <a:t>执行如下命令。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9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2.4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任务：基于远程模式部署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endParaRPr lang="en-US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142878" y="2987406"/>
            <a:ext cx="7992888" cy="118987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502919" y="3279869"/>
            <a:ext cx="7272807" cy="49962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s-E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schematool -dbType mysql -initSchema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10" name="圆角矩形标注 8"/>
          <p:cNvSpPr/>
          <p:nvPr/>
        </p:nvSpPr>
        <p:spPr bwMode="auto">
          <a:xfrm>
            <a:off x="3214886" y="4539429"/>
            <a:ext cx="7303174" cy="1050605"/>
          </a:xfrm>
          <a:prstGeom prst="wedgeRoundRectCallout">
            <a:avLst>
              <a:gd name="adj1" fmla="val 15982"/>
              <a:gd name="adj2" fmla="val -81426"/>
              <a:gd name="adj3" fmla="val 16667"/>
            </a:avLst>
          </a:prstGeom>
          <a:solidFill>
            <a:srgbClr val="A3D3FF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上述命令执行完成后，若输出“</a:t>
            </a:r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Initialization script completed”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，则说明已在</a:t>
            </a:r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MySQL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remote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数据库中成功完成</a:t>
            </a:r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元数据的初始化。</a:t>
            </a:r>
            <a:endParaRPr lang="zh-CN" altLang="en-US" sz="16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8"/>
          <p:cNvSpPr/>
          <p:nvPr/>
        </p:nvSpPr>
        <p:spPr>
          <a:xfrm>
            <a:off x="1043272" y="1434488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文本框 10"/>
          <p:cNvSpPr txBox="1"/>
          <p:nvPr/>
        </p:nvSpPr>
        <p:spPr>
          <a:xfrm flipH="1">
            <a:off x="1132384" y="1570227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07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1"/>
          <p:cNvSpPr txBox="1"/>
          <p:nvPr/>
        </p:nvSpPr>
        <p:spPr>
          <a:xfrm>
            <a:off x="2998862" y="1341562"/>
            <a:ext cx="8568952" cy="134075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启动</a:t>
            </a:r>
            <a:r>
              <a:rPr lang="en-US" altLang="zh-CN" sz="2000" b="1" kern="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Metastore</a:t>
            </a:r>
            <a:endParaRPr lang="en-US" altLang="zh-CN" sz="2000" b="1" kern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lvl="0" defTabSz="457200">
              <a:lnSpc>
                <a:spcPct val="150000"/>
              </a:lnSpc>
              <a:defRPr/>
            </a:pPr>
            <a:r>
              <a:rPr lang="zh-CN" altLang="en-US" dirty="0">
                <a:solidFill>
                  <a:srgbClr val="595959"/>
                </a:solidFill>
              </a:rPr>
              <a:t>在虚拟机</a:t>
            </a:r>
            <a:r>
              <a:rPr lang="en-US" altLang="zh-CN" dirty="0">
                <a:solidFill>
                  <a:srgbClr val="595959"/>
                </a:solidFill>
              </a:rPr>
              <a:t>Node03</a:t>
            </a:r>
            <a:r>
              <a:rPr lang="zh-CN" altLang="en-US" dirty="0">
                <a:solidFill>
                  <a:srgbClr val="595959"/>
                </a:solidFill>
              </a:rPr>
              <a:t>中，以后台启动的运行方式</a:t>
            </a:r>
            <a:r>
              <a:rPr lang="zh-CN" altLang="en-US" dirty="0">
                <a:solidFill>
                  <a:srgbClr val="1369B2"/>
                </a:solidFill>
              </a:rPr>
              <a:t>启动</a:t>
            </a:r>
            <a:r>
              <a:rPr lang="en-US" altLang="zh-CN" dirty="0" err="1">
                <a:solidFill>
                  <a:srgbClr val="1369B2"/>
                </a:solidFill>
              </a:rPr>
              <a:t>Metastore</a:t>
            </a:r>
            <a:r>
              <a:rPr lang="zh-CN" altLang="en-US" dirty="0">
                <a:solidFill>
                  <a:srgbClr val="595959"/>
                </a:solidFill>
              </a:rPr>
              <a:t>，并配置日志重定向，将</a:t>
            </a:r>
            <a:r>
              <a:rPr lang="en-US" altLang="zh-CN" dirty="0" err="1">
                <a:solidFill>
                  <a:srgbClr val="595959"/>
                </a:solidFill>
              </a:rPr>
              <a:t>Metastore</a:t>
            </a:r>
            <a:r>
              <a:rPr lang="zh-CN" altLang="en-US" dirty="0">
                <a:solidFill>
                  <a:srgbClr val="595959"/>
                </a:solidFill>
              </a:rPr>
              <a:t>的日志输出到</a:t>
            </a:r>
            <a:r>
              <a:rPr lang="en-US" altLang="zh-CN" dirty="0">
                <a:solidFill>
                  <a:srgbClr val="595959"/>
                </a:solidFill>
              </a:rPr>
              <a:t>/export/data</a:t>
            </a:r>
            <a:r>
              <a:rPr lang="zh-CN" altLang="en-US" dirty="0">
                <a:solidFill>
                  <a:srgbClr val="595959"/>
                </a:solidFill>
              </a:rPr>
              <a:t>目录下的</a:t>
            </a:r>
            <a:r>
              <a:rPr lang="en-US" altLang="zh-CN" dirty="0">
                <a:solidFill>
                  <a:srgbClr val="1369B2"/>
                </a:solidFill>
              </a:rPr>
              <a:t>metastore.log</a:t>
            </a:r>
            <a:r>
              <a:rPr lang="zh-CN" altLang="en-US" dirty="0">
                <a:solidFill>
                  <a:srgbClr val="595959"/>
                </a:solidFill>
              </a:rPr>
              <a:t>文件中，具体命令如下。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9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2.4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任务：基于远程模式部署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endParaRPr lang="en-US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142878" y="3032012"/>
            <a:ext cx="7992888" cy="118987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502919" y="3114360"/>
            <a:ext cx="7560839" cy="96128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s-E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nohup hive --service metastore &gt; /export/data/metastore.log 2&gt;&amp;1 &amp;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8"/>
          <p:cNvSpPr/>
          <p:nvPr/>
        </p:nvSpPr>
        <p:spPr>
          <a:xfrm>
            <a:off x="1043272" y="1434488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文本框 10"/>
          <p:cNvSpPr txBox="1"/>
          <p:nvPr/>
        </p:nvSpPr>
        <p:spPr>
          <a:xfrm flipH="1">
            <a:off x="1132384" y="1570227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07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1"/>
          <p:cNvSpPr txBox="1"/>
          <p:nvPr/>
        </p:nvSpPr>
        <p:spPr>
          <a:xfrm>
            <a:off x="2998862" y="1341562"/>
            <a:ext cx="8568952" cy="92525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启动</a:t>
            </a:r>
            <a:r>
              <a:rPr lang="en-US" altLang="zh-CN" sz="2000" b="1" kern="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Metastore</a:t>
            </a:r>
            <a:endParaRPr lang="en-US" altLang="zh-CN" sz="2000" b="1" kern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lvl="0" defTabSz="457200">
              <a:lnSpc>
                <a:spcPct val="150000"/>
              </a:lnSpc>
              <a:defRPr/>
            </a:pPr>
            <a:r>
              <a:rPr lang="zh-CN" altLang="en-US" dirty="0">
                <a:solidFill>
                  <a:srgbClr val="595959"/>
                </a:solidFill>
              </a:rPr>
              <a:t>上述命令执行完成后的效果如图。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9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2.4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任务：基于远程模式部署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endParaRPr lang="en-US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42878" y="2596674"/>
            <a:ext cx="7680796" cy="29213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8"/>
          <p:cNvSpPr/>
          <p:nvPr/>
        </p:nvSpPr>
        <p:spPr>
          <a:xfrm>
            <a:off x="1043272" y="1434488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文本框 10"/>
          <p:cNvSpPr txBox="1"/>
          <p:nvPr/>
        </p:nvSpPr>
        <p:spPr>
          <a:xfrm flipH="1">
            <a:off x="1132384" y="1570227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08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1"/>
          <p:cNvSpPr txBox="1"/>
          <p:nvPr/>
        </p:nvSpPr>
        <p:spPr>
          <a:xfrm>
            <a:off x="2998862" y="1341562"/>
            <a:ext cx="8568952" cy="134075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启动</a:t>
            </a:r>
            <a:r>
              <a:rPr lang="en-US" altLang="zh-CN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HiveServer2</a:t>
            </a:r>
            <a:endParaRPr lang="en-US" altLang="zh-CN" sz="2000" b="1" kern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lvl="0" defTabSz="457200">
              <a:lnSpc>
                <a:spcPct val="150000"/>
              </a:lnSpc>
              <a:defRPr/>
            </a:pPr>
            <a:r>
              <a:rPr lang="zh-CN" altLang="en-US" dirty="0">
                <a:solidFill>
                  <a:srgbClr val="595959"/>
                </a:solidFill>
              </a:rPr>
              <a:t>在虚拟机</a:t>
            </a:r>
            <a:r>
              <a:rPr lang="en-US" altLang="zh-CN" dirty="0">
                <a:solidFill>
                  <a:srgbClr val="595959"/>
                </a:solidFill>
              </a:rPr>
              <a:t>Node02</a:t>
            </a:r>
            <a:r>
              <a:rPr lang="zh-CN" altLang="en-US" dirty="0">
                <a:solidFill>
                  <a:srgbClr val="595959"/>
                </a:solidFill>
              </a:rPr>
              <a:t>中，以后台启动的运行方式</a:t>
            </a:r>
            <a:r>
              <a:rPr lang="zh-CN" altLang="en-US" dirty="0">
                <a:solidFill>
                  <a:srgbClr val="1369B2"/>
                </a:solidFill>
              </a:rPr>
              <a:t>启动</a:t>
            </a:r>
            <a:r>
              <a:rPr lang="en-US" altLang="zh-CN" dirty="0">
                <a:solidFill>
                  <a:srgbClr val="1369B2"/>
                </a:solidFill>
              </a:rPr>
              <a:t>HiveServer2</a:t>
            </a:r>
            <a:r>
              <a:rPr lang="zh-CN" altLang="en-US" dirty="0">
                <a:solidFill>
                  <a:srgbClr val="595959"/>
                </a:solidFill>
              </a:rPr>
              <a:t>，并配置日志重定向，将</a:t>
            </a:r>
            <a:r>
              <a:rPr lang="en-US" altLang="zh-CN" dirty="0" err="1">
                <a:solidFill>
                  <a:srgbClr val="595959"/>
                </a:solidFill>
              </a:rPr>
              <a:t>Metastore</a:t>
            </a:r>
            <a:r>
              <a:rPr lang="zh-CN" altLang="en-US" dirty="0">
                <a:solidFill>
                  <a:srgbClr val="595959"/>
                </a:solidFill>
              </a:rPr>
              <a:t>的日志输出到</a:t>
            </a:r>
            <a:r>
              <a:rPr lang="en-US" altLang="zh-CN" dirty="0">
                <a:solidFill>
                  <a:srgbClr val="1369B2"/>
                </a:solidFill>
              </a:rPr>
              <a:t>/export/data</a:t>
            </a:r>
            <a:r>
              <a:rPr lang="zh-CN" altLang="en-US" dirty="0">
                <a:solidFill>
                  <a:srgbClr val="595959"/>
                </a:solidFill>
              </a:rPr>
              <a:t>目录下的</a:t>
            </a:r>
            <a:r>
              <a:rPr lang="en-US" altLang="zh-CN" dirty="0">
                <a:solidFill>
                  <a:srgbClr val="1369B2"/>
                </a:solidFill>
              </a:rPr>
              <a:t>hiveserver2.log</a:t>
            </a:r>
            <a:r>
              <a:rPr lang="zh-CN" altLang="en-US" dirty="0">
                <a:solidFill>
                  <a:srgbClr val="595959"/>
                </a:solidFill>
              </a:rPr>
              <a:t>文件中，具体命令如下。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9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2.4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任务：基于远程模式部署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endParaRPr lang="en-US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142878" y="3032012"/>
            <a:ext cx="7992888" cy="118987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502919" y="3114360"/>
            <a:ext cx="7056783" cy="96128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s-E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nohup hive --service hiveserver2 &gt; /export/data/hiveserver2.log 2&gt;&amp;1 &amp;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8"/>
          <p:cNvSpPr/>
          <p:nvPr/>
        </p:nvSpPr>
        <p:spPr>
          <a:xfrm>
            <a:off x="1043272" y="1434488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文本框 10"/>
          <p:cNvSpPr txBox="1"/>
          <p:nvPr/>
        </p:nvSpPr>
        <p:spPr>
          <a:xfrm flipH="1">
            <a:off x="1132384" y="1570227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08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1"/>
          <p:cNvSpPr txBox="1"/>
          <p:nvPr/>
        </p:nvSpPr>
        <p:spPr>
          <a:xfrm>
            <a:off x="2998862" y="1341562"/>
            <a:ext cx="8568952" cy="92525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启动</a:t>
            </a:r>
            <a:r>
              <a:rPr lang="en-US" altLang="zh-CN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HiveServer2</a:t>
            </a:r>
            <a:endParaRPr lang="en-US" altLang="zh-CN" sz="2000" b="1" kern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lvl="0" defTabSz="457200">
              <a:lnSpc>
                <a:spcPct val="150000"/>
              </a:lnSpc>
              <a:defRPr/>
            </a:pPr>
            <a:r>
              <a:rPr lang="zh-CN" altLang="en-US" dirty="0">
                <a:solidFill>
                  <a:srgbClr val="595959"/>
                </a:solidFill>
              </a:rPr>
              <a:t>上述命令执行完成后的效果如图。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9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2.4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任务：基于远程模式部署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endParaRPr lang="en-US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42878" y="2692241"/>
            <a:ext cx="7750642" cy="260976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8"/>
          <p:cNvSpPr/>
          <p:nvPr/>
        </p:nvSpPr>
        <p:spPr>
          <a:xfrm>
            <a:off x="1043272" y="1434488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文本框 10"/>
          <p:cNvSpPr txBox="1"/>
          <p:nvPr/>
        </p:nvSpPr>
        <p:spPr>
          <a:xfrm flipH="1">
            <a:off x="1132384" y="1570227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09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1"/>
          <p:cNvSpPr txBox="1"/>
          <p:nvPr/>
        </p:nvSpPr>
        <p:spPr>
          <a:xfrm>
            <a:off x="2998862" y="1341562"/>
            <a:ext cx="8568952" cy="17562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操作</a:t>
            </a:r>
            <a:r>
              <a:rPr lang="en-US" altLang="zh-CN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endParaRPr lang="en-US" altLang="zh-CN" sz="2000" b="1" kern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lvl="0" defTabSz="457200">
              <a:lnSpc>
                <a:spcPct val="150000"/>
              </a:lnSpc>
              <a:defRPr/>
            </a:pPr>
            <a:r>
              <a:rPr lang="en-US" altLang="zh-CN" dirty="0">
                <a:solidFill>
                  <a:srgbClr val="595959"/>
                </a:solidFill>
              </a:rPr>
              <a:t>Hive</a:t>
            </a:r>
            <a:r>
              <a:rPr lang="zh-CN" altLang="en-US" dirty="0">
                <a:solidFill>
                  <a:srgbClr val="595959"/>
                </a:solidFill>
              </a:rPr>
              <a:t>客户端可在任意计算机中，通过远程连接</a:t>
            </a:r>
            <a:r>
              <a:rPr lang="en-US" altLang="zh-CN" dirty="0">
                <a:solidFill>
                  <a:srgbClr val="595959"/>
                </a:solidFill>
              </a:rPr>
              <a:t>HiveServer2</a:t>
            </a:r>
            <a:r>
              <a:rPr lang="zh-CN" altLang="en-US" dirty="0">
                <a:solidFill>
                  <a:srgbClr val="595959"/>
                </a:solidFill>
              </a:rPr>
              <a:t>操作</a:t>
            </a:r>
            <a:r>
              <a:rPr lang="en-US" altLang="zh-CN" dirty="0">
                <a:solidFill>
                  <a:srgbClr val="595959"/>
                </a:solidFill>
              </a:rPr>
              <a:t>Hive</a:t>
            </a:r>
            <a:r>
              <a:rPr lang="zh-CN" altLang="en-US" dirty="0">
                <a:solidFill>
                  <a:srgbClr val="595959"/>
                </a:solidFill>
              </a:rPr>
              <a:t>。这里为简化操作步骤并减少网络通信开销，将在虚拟机</a:t>
            </a:r>
            <a:r>
              <a:rPr lang="en-US" altLang="zh-CN" dirty="0">
                <a:solidFill>
                  <a:srgbClr val="595959"/>
                </a:solidFill>
              </a:rPr>
              <a:t>Node02</a:t>
            </a:r>
            <a:r>
              <a:rPr lang="zh-CN" altLang="en-US" dirty="0">
                <a:solidFill>
                  <a:srgbClr val="595959"/>
                </a:solidFill>
              </a:rPr>
              <a:t>中通过</a:t>
            </a:r>
            <a:r>
              <a:rPr lang="en-US" altLang="zh-CN" dirty="0">
                <a:solidFill>
                  <a:srgbClr val="1369B2"/>
                </a:solidFill>
              </a:rPr>
              <a:t>Beeline</a:t>
            </a:r>
            <a:r>
              <a:rPr lang="zh-CN" altLang="en-US" dirty="0">
                <a:solidFill>
                  <a:srgbClr val="1369B2"/>
                </a:solidFill>
              </a:rPr>
              <a:t>连接</a:t>
            </a:r>
            <a:r>
              <a:rPr lang="en-US" altLang="zh-CN" dirty="0">
                <a:solidFill>
                  <a:srgbClr val="1369B2"/>
                </a:solidFill>
              </a:rPr>
              <a:t>HiveServer2</a:t>
            </a:r>
            <a:r>
              <a:rPr lang="zh-CN" altLang="en-US" dirty="0">
                <a:solidFill>
                  <a:srgbClr val="595959"/>
                </a:solidFill>
              </a:rPr>
              <a:t>操作</a:t>
            </a:r>
            <a:r>
              <a:rPr lang="en-US" altLang="zh-CN" dirty="0">
                <a:solidFill>
                  <a:srgbClr val="595959"/>
                </a:solidFill>
              </a:rPr>
              <a:t>Hive</a:t>
            </a:r>
            <a:r>
              <a:rPr lang="zh-CN" altLang="en-US" dirty="0">
                <a:solidFill>
                  <a:srgbClr val="595959"/>
                </a:solidFill>
              </a:rPr>
              <a:t>。在虚拟机</a:t>
            </a:r>
            <a:r>
              <a:rPr lang="en-US" altLang="zh-CN" dirty="0">
                <a:solidFill>
                  <a:srgbClr val="595959"/>
                </a:solidFill>
              </a:rPr>
              <a:t>Node02</a:t>
            </a:r>
            <a:r>
              <a:rPr lang="zh-CN" altLang="en-US" dirty="0">
                <a:solidFill>
                  <a:srgbClr val="595959"/>
                </a:solidFill>
              </a:rPr>
              <a:t>执行如下命令。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9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2.4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任务：基于远程模式部署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endParaRPr lang="en-US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142878" y="3392052"/>
            <a:ext cx="7992888" cy="118987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502918" y="3666293"/>
            <a:ext cx="7056783" cy="49962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nl-NL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beeline -u jdbc:hive2://node02:10001 -n root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8"/>
          <p:cNvSpPr/>
          <p:nvPr/>
        </p:nvSpPr>
        <p:spPr>
          <a:xfrm>
            <a:off x="1043272" y="1434488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文本框 10"/>
          <p:cNvSpPr txBox="1"/>
          <p:nvPr/>
        </p:nvSpPr>
        <p:spPr>
          <a:xfrm flipH="1">
            <a:off x="1132384" y="1570227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09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1"/>
          <p:cNvSpPr txBox="1"/>
          <p:nvPr/>
        </p:nvSpPr>
        <p:spPr>
          <a:xfrm>
            <a:off x="2998862" y="1341562"/>
            <a:ext cx="8568952" cy="92525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操作</a:t>
            </a:r>
            <a:r>
              <a:rPr lang="en-US" altLang="zh-CN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endParaRPr lang="en-US" altLang="zh-CN" sz="2000" b="1" kern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lvl="0" defTabSz="457200">
              <a:lnSpc>
                <a:spcPct val="150000"/>
              </a:lnSpc>
              <a:defRPr/>
            </a:pPr>
            <a:r>
              <a:rPr lang="zh-CN" altLang="en-US" dirty="0">
                <a:solidFill>
                  <a:srgbClr val="595959"/>
                </a:solidFill>
              </a:rPr>
              <a:t>上述命令执行完成后，成功连接</a:t>
            </a:r>
            <a:r>
              <a:rPr lang="en-US" altLang="zh-CN" dirty="0">
                <a:solidFill>
                  <a:srgbClr val="1369B2"/>
                </a:solidFill>
              </a:rPr>
              <a:t>HiveServer2</a:t>
            </a:r>
            <a:r>
              <a:rPr lang="zh-CN" altLang="en-US" dirty="0">
                <a:solidFill>
                  <a:srgbClr val="595959"/>
                </a:solidFill>
              </a:rPr>
              <a:t>并进入交互界面的效果如图。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9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2.4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任务：基于远程模式部署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endParaRPr lang="en-US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42878" y="2520134"/>
            <a:ext cx="7632848" cy="361119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8"/>
          <p:cNvSpPr txBox="1"/>
          <p:nvPr/>
        </p:nvSpPr>
        <p:spPr>
          <a:xfrm>
            <a:off x="4375060" y="3014345"/>
            <a:ext cx="5824602" cy="707886"/>
          </a:xfrm>
          <a:prstGeom prst="rect">
            <a:avLst/>
          </a:prstGeom>
          <a:noFill/>
        </p:spPr>
        <p:txBody>
          <a:bodyPr wrap="square" lIns="91443" tIns="45720" rIns="91443" bIns="45720" rtlCol="0">
            <a:spAutoFit/>
          </a:bodyPr>
          <a:lstStyle/>
          <a:p>
            <a:r>
              <a:rPr lang="zh-CN" altLang="en-US" sz="40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任务：配置</a:t>
            </a:r>
            <a:r>
              <a:rPr lang="en-US" altLang="zh-CN" sz="40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 On Tez</a:t>
            </a:r>
            <a:endParaRPr lang="zh-CN" sz="40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" name="TextBox 48"/>
          <p:cNvSpPr txBox="1"/>
          <p:nvPr/>
        </p:nvSpPr>
        <p:spPr>
          <a:xfrm>
            <a:off x="1626870" y="2809240"/>
            <a:ext cx="1734820" cy="1106805"/>
          </a:xfrm>
          <a:prstGeom prst="rect">
            <a:avLst/>
          </a:prstGeom>
          <a:noFill/>
        </p:spPr>
        <p:txBody>
          <a:bodyPr wrap="square" lIns="91443" tIns="45720" rIns="91443" bIns="45720" rtlCol="0">
            <a:spAutoFit/>
          </a:bodyPr>
          <a:lstStyle/>
          <a:p>
            <a:r>
              <a:rPr lang="en-US" altLang="en-GB" sz="6600" b="1" dirty="0">
                <a:solidFill>
                  <a:srgbClr val="FAFAF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2.5</a:t>
            </a:r>
            <a:endParaRPr lang="en-US" altLang="en-GB" sz="6600" b="1" dirty="0">
              <a:solidFill>
                <a:srgbClr val="FAFAF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2.5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任务：配置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 On Tez</a:t>
            </a:r>
            <a:endParaRPr lang="en-US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7" name="原创设计师QQ598969553          _3"/>
          <p:cNvSpPr/>
          <p:nvPr/>
        </p:nvSpPr>
        <p:spPr>
          <a:xfrm>
            <a:off x="856403" y="2513224"/>
            <a:ext cx="4590731" cy="3724882"/>
          </a:xfrm>
          <a:prstGeom prst="roundRect">
            <a:avLst>
              <a:gd name="adj" fmla="val 9083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9" name="原创设计师QQ598969553          _7"/>
          <p:cNvSpPr txBox="1"/>
          <p:nvPr/>
        </p:nvSpPr>
        <p:spPr>
          <a:xfrm>
            <a:off x="856404" y="2799823"/>
            <a:ext cx="45907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1216660">
              <a:spcBef>
                <a:spcPct val="20000"/>
              </a:spcBef>
              <a:defRPr/>
            </a:pPr>
            <a:r>
              <a:rPr lang="zh-CN" altLang="en-US" sz="2800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学习目标</a:t>
            </a:r>
            <a:endParaRPr lang="zh-CN" altLang="en-US" sz="2800" b="1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35166" y="1053530"/>
            <a:ext cx="5638800" cy="5638800"/>
          </a:xfrm>
          <a:prstGeom prst="rect">
            <a:avLst/>
          </a:prstGeom>
        </p:spPr>
      </p:pic>
      <p:sp>
        <p:nvSpPr>
          <p:cNvPr id="7" name="原创设计师QQ598969553          _4"/>
          <p:cNvSpPr/>
          <p:nvPr/>
        </p:nvSpPr>
        <p:spPr>
          <a:xfrm>
            <a:off x="899745" y="3861842"/>
            <a:ext cx="4504046" cy="168905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掌握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 On </a:t>
            </a:r>
            <a:r>
              <a:rPr lang="en-US" altLang="zh-CN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Tez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，能够独立完成</a:t>
            </a:r>
            <a:r>
              <a:rPr lang="en-US" altLang="zh-CN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Tez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的安装并将其配置为</a:t>
            </a:r>
            <a:r>
              <a:rPr lang="en-US" altLang="zh-CN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的执行引擎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</a:t>
            </a:r>
            <a:endParaRPr lang="en-US" altLang="zh-CN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7" descr="总结小人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330" y="974715"/>
            <a:ext cx="3375660" cy="5479415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圆角矩形标注 15"/>
          <p:cNvSpPr/>
          <p:nvPr/>
        </p:nvSpPr>
        <p:spPr bwMode="auto">
          <a:xfrm>
            <a:off x="4617720" y="1773611"/>
            <a:ext cx="6805930" cy="3240360"/>
          </a:xfrm>
          <a:prstGeom prst="wedgeRoundRectCallout">
            <a:avLst>
              <a:gd name="adj1" fmla="val -56508"/>
              <a:gd name="adj2" fmla="val 16982"/>
              <a:gd name="adj3" fmla="val 16667"/>
            </a:avLst>
          </a:prstGeom>
          <a:noFill/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文本框 1"/>
          <p:cNvSpPr txBox="1"/>
          <p:nvPr/>
        </p:nvSpPr>
        <p:spPr>
          <a:xfrm>
            <a:off x="5039227" y="1989998"/>
            <a:ext cx="5927055" cy="28079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 On </a:t>
            </a:r>
            <a:r>
              <a:rPr lang="en-US" altLang="zh-CN" sz="20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Tez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指的是将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Tez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作为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的执行引擎。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Tez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Hadoop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生态系统中的高性能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分布式计算框架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，其核心设计理念是提供一个通用的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有向无环图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Directed Acyclic Graph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DAG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）执行引擎，支持将复杂的数据处理任务表示为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多个相互依赖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的任务节点，实现整体协同执行。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2.5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任务：配置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 On Tez</a:t>
            </a:r>
            <a:endParaRPr lang="en-US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1070" y="2061641"/>
            <a:ext cx="6336704" cy="3096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文本框 1"/>
          <p:cNvSpPr txBox="1"/>
          <p:nvPr/>
        </p:nvSpPr>
        <p:spPr>
          <a:xfrm>
            <a:off x="5075895" y="2205658"/>
            <a:ext cx="5927055" cy="28079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相比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MapReduce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sz="20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Tez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在任务执行层面具有显著优势。它通过有向无环图模型以更细粒度和更高灵活性组织计算逻辑，在内存中进行任务间数据传输，显著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降低磁盘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网络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I/O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的开销。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Tez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不仅大幅提升了任务执行效率，还提高了资源利用率，特别适用于复杂、多阶段的大数据分析任务。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638" y="1773610"/>
            <a:ext cx="3657600" cy="394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2.5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任务：配置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 On Tez</a:t>
            </a:r>
            <a:endParaRPr lang="en-US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/>
          <p:cNvSpPr/>
          <p:nvPr/>
        </p:nvSpPr>
        <p:spPr>
          <a:xfrm>
            <a:off x="910630" y="2421682"/>
            <a:ext cx="6120680" cy="2952328"/>
          </a:xfrm>
          <a:prstGeom prst="roundRect">
            <a:avLst/>
          </a:prstGeom>
          <a:solidFill>
            <a:srgbClr val="F5F8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5" name="TextBox 35"/>
          <p:cNvSpPr txBox="1">
            <a:spLocks noChangeArrowheads="1"/>
          </p:cNvSpPr>
          <p:nvPr/>
        </p:nvSpPr>
        <p:spPr bwMode="auto">
          <a:xfrm>
            <a:off x="1068884" y="3004484"/>
            <a:ext cx="5804172" cy="1915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indent="0" algn="just">
              <a:lnSpc>
                <a:spcPct val="150000"/>
              </a:lnSpc>
              <a:buNone/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 4.1.0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之前，虽然官方推荐将执行引擎替换为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Tez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以显著提升查询性能，但默认执行引擎仍为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MapReduce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。自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 4.1.0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起，默认执行引擎已更改为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Tez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47334" y="2080040"/>
            <a:ext cx="4393746" cy="4158066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2.5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任务：配置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 On Tez</a:t>
            </a:r>
            <a:endParaRPr lang="en-US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/>
          <p:cNvSpPr/>
          <p:nvPr/>
        </p:nvSpPr>
        <p:spPr>
          <a:xfrm>
            <a:off x="939515" y="2205658"/>
            <a:ext cx="6120680" cy="3456384"/>
          </a:xfrm>
          <a:prstGeom prst="roundRect">
            <a:avLst/>
          </a:prstGeom>
          <a:solidFill>
            <a:srgbClr val="F5F8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5" name="TextBox 35"/>
          <p:cNvSpPr txBox="1">
            <a:spLocks noChangeArrowheads="1"/>
          </p:cNvSpPr>
          <p:nvPr/>
        </p:nvSpPr>
        <p:spPr bwMode="auto">
          <a:xfrm>
            <a:off x="1097769" y="2514489"/>
            <a:ext cx="5804172" cy="2838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indent="0" algn="just">
              <a:lnSpc>
                <a:spcPct val="150000"/>
              </a:lnSpc>
              <a:buNone/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当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Tez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作为执行引擎时，需要在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HiveServer2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所在服务器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安装</a:t>
            </a:r>
            <a:r>
              <a:rPr lang="en-US" altLang="zh-CN" sz="20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Tez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，以便将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客户端提交的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HiveQL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语句转换为有向无环图并提交至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YARN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集群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运行。同时，为确保各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NodeManager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在执行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Tez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任务时能够访问所需依赖库，还必须将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Tez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的相关库上传到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HDFS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47334" y="2080040"/>
            <a:ext cx="4393746" cy="4158066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2.5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任务：配置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 On Tez</a:t>
            </a:r>
            <a:endParaRPr lang="en-US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1"/>
          <p:cNvSpPr txBox="1"/>
          <p:nvPr/>
        </p:nvSpPr>
        <p:spPr>
          <a:xfrm>
            <a:off x="5075895" y="2205658"/>
            <a:ext cx="5927055" cy="14229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本书使用的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Tez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版本为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0.10.5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，以确保与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 4.1.0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的兼容性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。接下来，将以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远程模式部署的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为例，演示</a:t>
            </a:r>
            <a:r>
              <a:rPr lang="en-US" altLang="zh-CN" sz="20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Tez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的安装，具体操作步骤如下。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638" y="1773610"/>
            <a:ext cx="3657600" cy="394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2.5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任务：配置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 On Tez</a:t>
            </a:r>
            <a:endParaRPr lang="en-US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8"/>
          <p:cNvSpPr/>
          <p:nvPr/>
        </p:nvSpPr>
        <p:spPr>
          <a:xfrm>
            <a:off x="1043272" y="1434488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文本框 10"/>
          <p:cNvSpPr txBox="1"/>
          <p:nvPr/>
        </p:nvSpPr>
        <p:spPr>
          <a:xfrm flipH="1">
            <a:off x="1132384" y="1570227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01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1"/>
          <p:cNvSpPr txBox="1"/>
          <p:nvPr/>
        </p:nvSpPr>
        <p:spPr>
          <a:xfrm>
            <a:off x="2998862" y="1341562"/>
            <a:ext cx="8568952" cy="92525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启动</a:t>
            </a:r>
            <a:r>
              <a:rPr lang="en-US" altLang="zh-CN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Hadoop</a:t>
            </a:r>
            <a:r>
              <a:rPr lang="zh-CN" altLang="en-US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集群</a:t>
            </a:r>
            <a:endParaRPr lang="en-US" altLang="zh-CN" sz="2000" b="1" kern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lvl="0" defTabSz="457200">
              <a:lnSpc>
                <a:spcPct val="150000"/>
              </a:lnSpc>
              <a:defRPr/>
            </a:pPr>
            <a:r>
              <a:rPr lang="zh-CN" altLang="en-US" dirty="0">
                <a:solidFill>
                  <a:srgbClr val="595959"/>
                </a:solidFill>
              </a:rPr>
              <a:t>在虚拟机</a:t>
            </a:r>
            <a:r>
              <a:rPr lang="en-US" altLang="zh-CN" dirty="0">
                <a:solidFill>
                  <a:srgbClr val="595959"/>
                </a:solidFill>
              </a:rPr>
              <a:t>Node01</a:t>
            </a:r>
            <a:r>
              <a:rPr lang="zh-CN" altLang="en-US" dirty="0">
                <a:solidFill>
                  <a:srgbClr val="595959"/>
                </a:solidFill>
              </a:rPr>
              <a:t>执行下列命令</a:t>
            </a:r>
            <a:r>
              <a:rPr lang="zh-CN" altLang="en-US" dirty="0">
                <a:solidFill>
                  <a:srgbClr val="1369B2"/>
                </a:solidFill>
              </a:rPr>
              <a:t>启动</a:t>
            </a:r>
            <a:r>
              <a:rPr lang="en-US" altLang="zh-CN" dirty="0">
                <a:solidFill>
                  <a:srgbClr val="1369B2"/>
                </a:solidFill>
              </a:rPr>
              <a:t>Hadoop</a:t>
            </a:r>
            <a:r>
              <a:rPr lang="zh-CN" altLang="en-US" dirty="0">
                <a:solidFill>
                  <a:srgbClr val="1369B2"/>
                </a:solidFill>
              </a:rPr>
              <a:t>集群</a:t>
            </a:r>
            <a:r>
              <a:rPr lang="zh-CN" altLang="en-US" dirty="0">
                <a:solidFill>
                  <a:srgbClr val="595959"/>
                </a:solidFill>
              </a:rPr>
              <a:t>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142878" y="2709714"/>
            <a:ext cx="7992888" cy="168224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502919" y="3002178"/>
            <a:ext cx="7272807" cy="96128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s-E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start-dfs.sh</a:t>
            </a:r>
            <a:endParaRPr lang="es-E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start-yarn.sh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523974" y="3576093"/>
            <a:ext cx="1707132" cy="387374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16" name="直接箭头连接符 15"/>
          <p:cNvCxnSpPr/>
          <p:nvPr/>
        </p:nvCxnSpPr>
        <p:spPr>
          <a:xfrm>
            <a:off x="5231106" y="3712784"/>
            <a:ext cx="0" cy="679175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7"/>
          <p:cNvSpPr txBox="1"/>
          <p:nvPr/>
        </p:nvSpPr>
        <p:spPr>
          <a:xfrm>
            <a:off x="4045926" y="4483822"/>
            <a:ext cx="1689240" cy="3720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5000"/>
              </a:lnSpc>
            </a:pP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启动</a:t>
            </a:r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YARN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集群</a:t>
            </a:r>
            <a:endParaRPr lang="zh-CN" altLang="en-US"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045927" y="4449245"/>
            <a:ext cx="1689236" cy="503058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3502919" y="3069754"/>
            <a:ext cx="1707132" cy="387374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20" name="直接箭头连接符 19"/>
          <p:cNvCxnSpPr/>
          <p:nvPr/>
        </p:nvCxnSpPr>
        <p:spPr>
          <a:xfrm>
            <a:off x="4708132" y="3069754"/>
            <a:ext cx="720080" cy="0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7"/>
          <p:cNvSpPr txBox="1"/>
          <p:nvPr/>
        </p:nvSpPr>
        <p:spPr>
          <a:xfrm>
            <a:off x="5500354" y="2767938"/>
            <a:ext cx="1689240" cy="3720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5000"/>
              </a:lnSpc>
            </a:pP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启动</a:t>
            </a:r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HDFS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集群</a:t>
            </a:r>
            <a:endParaRPr lang="zh-CN" altLang="en-US"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5500355" y="2733361"/>
            <a:ext cx="1689236" cy="503058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3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2.5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任务：配置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 On Tez</a:t>
            </a:r>
            <a:endParaRPr lang="en-US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8"/>
          <p:cNvSpPr/>
          <p:nvPr/>
        </p:nvSpPr>
        <p:spPr>
          <a:xfrm>
            <a:off x="1043272" y="1434488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文本框 10"/>
          <p:cNvSpPr txBox="1"/>
          <p:nvPr/>
        </p:nvSpPr>
        <p:spPr>
          <a:xfrm flipH="1">
            <a:off x="1132384" y="1570227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02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1"/>
          <p:cNvSpPr txBox="1"/>
          <p:nvPr/>
        </p:nvSpPr>
        <p:spPr>
          <a:xfrm>
            <a:off x="2998862" y="1341562"/>
            <a:ext cx="8352928" cy="134075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上传</a:t>
            </a:r>
            <a:r>
              <a:rPr lang="en-US" altLang="zh-CN" sz="2000" b="1" kern="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Tez</a:t>
            </a:r>
            <a:r>
              <a:rPr lang="zh-CN" altLang="en-US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安装包</a:t>
            </a:r>
            <a:endParaRPr lang="en-US" altLang="zh-CN" sz="2000" b="1" kern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lvl="0" defTabSz="457200">
              <a:lnSpc>
                <a:spcPct val="150000"/>
              </a:lnSpc>
              <a:defRPr/>
            </a:pPr>
            <a:r>
              <a:rPr lang="zh-CN" altLang="en-US" dirty="0">
                <a:solidFill>
                  <a:srgbClr val="595959"/>
                </a:solidFill>
              </a:rPr>
              <a:t>将</a:t>
            </a:r>
            <a:r>
              <a:rPr lang="en-US" altLang="zh-CN" dirty="0" err="1">
                <a:solidFill>
                  <a:srgbClr val="595959"/>
                </a:solidFill>
              </a:rPr>
              <a:t>Tez</a:t>
            </a:r>
            <a:r>
              <a:rPr lang="zh-CN" altLang="en-US" dirty="0">
                <a:solidFill>
                  <a:srgbClr val="595959"/>
                </a:solidFill>
              </a:rPr>
              <a:t>安装包</a:t>
            </a:r>
            <a:r>
              <a:rPr lang="en-US" altLang="zh-CN" dirty="0">
                <a:solidFill>
                  <a:srgbClr val="1369B2"/>
                </a:solidFill>
              </a:rPr>
              <a:t>apache-tez-0.10.5-bin.tar.gz</a:t>
            </a:r>
            <a:r>
              <a:rPr lang="zh-CN" altLang="en-US" dirty="0">
                <a:solidFill>
                  <a:srgbClr val="595959"/>
                </a:solidFill>
              </a:rPr>
              <a:t>上传到虚拟机</a:t>
            </a:r>
            <a:r>
              <a:rPr lang="en-US" altLang="zh-CN" dirty="0">
                <a:solidFill>
                  <a:srgbClr val="595959"/>
                </a:solidFill>
              </a:rPr>
              <a:t>Node02</a:t>
            </a:r>
            <a:r>
              <a:rPr lang="zh-CN" altLang="en-US" dirty="0">
                <a:solidFill>
                  <a:srgbClr val="595959"/>
                </a:solidFill>
              </a:rPr>
              <a:t>的</a:t>
            </a:r>
            <a:r>
              <a:rPr lang="en-US" altLang="zh-CN" dirty="0">
                <a:solidFill>
                  <a:srgbClr val="1369B2"/>
                </a:solidFill>
              </a:rPr>
              <a:t>/export/software</a:t>
            </a:r>
            <a:r>
              <a:rPr lang="zh-CN" altLang="en-US" dirty="0">
                <a:solidFill>
                  <a:srgbClr val="595959"/>
                </a:solidFill>
              </a:rPr>
              <a:t>目录中。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23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2.5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任务：配置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 On Tez</a:t>
            </a:r>
            <a:endParaRPr lang="en-US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4" name="圆角矩形 8"/>
          <p:cNvSpPr/>
          <p:nvPr/>
        </p:nvSpPr>
        <p:spPr>
          <a:xfrm>
            <a:off x="1043272" y="3090672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25" name="文本框 10"/>
          <p:cNvSpPr txBox="1"/>
          <p:nvPr/>
        </p:nvSpPr>
        <p:spPr>
          <a:xfrm flipH="1">
            <a:off x="1132384" y="3226411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03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1"/>
          <p:cNvSpPr txBox="1"/>
          <p:nvPr/>
        </p:nvSpPr>
        <p:spPr>
          <a:xfrm>
            <a:off x="2998862" y="2997746"/>
            <a:ext cx="8352928" cy="92525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安装</a:t>
            </a:r>
            <a:r>
              <a:rPr lang="en-US" altLang="zh-CN" sz="2000" b="1" kern="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Tez</a:t>
            </a:r>
            <a:endParaRPr lang="en-US" altLang="zh-CN" sz="2000" b="1" kern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lvl="0" defTabSz="457200">
              <a:lnSpc>
                <a:spcPct val="150000"/>
              </a:lnSpc>
              <a:defRPr/>
            </a:pPr>
            <a:r>
              <a:rPr lang="zh-CN" altLang="en-US" dirty="0">
                <a:solidFill>
                  <a:srgbClr val="595959"/>
                </a:solidFill>
              </a:rPr>
              <a:t>将</a:t>
            </a:r>
            <a:r>
              <a:rPr lang="en-US" altLang="zh-CN" dirty="0" err="1">
                <a:solidFill>
                  <a:srgbClr val="595959"/>
                </a:solidFill>
              </a:rPr>
              <a:t>Tez</a:t>
            </a:r>
            <a:r>
              <a:rPr lang="zh-CN" altLang="en-US" dirty="0">
                <a:solidFill>
                  <a:srgbClr val="595959"/>
                </a:solidFill>
              </a:rPr>
              <a:t>安装至虚拟机</a:t>
            </a:r>
            <a:r>
              <a:rPr lang="en-US" altLang="zh-CN" dirty="0">
                <a:solidFill>
                  <a:srgbClr val="595959"/>
                </a:solidFill>
              </a:rPr>
              <a:t>Node02</a:t>
            </a:r>
            <a:r>
              <a:rPr lang="zh-CN" altLang="en-US" dirty="0">
                <a:solidFill>
                  <a:srgbClr val="595959"/>
                </a:solidFill>
              </a:rPr>
              <a:t>的</a:t>
            </a:r>
            <a:r>
              <a:rPr lang="en-US" altLang="zh-CN" dirty="0">
                <a:solidFill>
                  <a:srgbClr val="1369B2"/>
                </a:solidFill>
              </a:rPr>
              <a:t>/export/servers</a:t>
            </a:r>
            <a:r>
              <a:rPr lang="zh-CN" altLang="en-US" dirty="0">
                <a:solidFill>
                  <a:srgbClr val="595959"/>
                </a:solidFill>
              </a:rPr>
              <a:t>目录，具体命令如下。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142878" y="4238430"/>
            <a:ext cx="7992888" cy="14956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502918" y="4512672"/>
            <a:ext cx="7056783" cy="96128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nl-NL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tar -zxvf /export/software/apache-tez-0.10.5-bin.tar.gz -C /export/servers/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8"/>
          <p:cNvSpPr/>
          <p:nvPr/>
        </p:nvSpPr>
        <p:spPr>
          <a:xfrm>
            <a:off x="1043272" y="1434488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文本框 10"/>
          <p:cNvSpPr txBox="1"/>
          <p:nvPr/>
        </p:nvSpPr>
        <p:spPr>
          <a:xfrm flipH="1">
            <a:off x="1132384" y="1570227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04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1"/>
          <p:cNvSpPr txBox="1"/>
          <p:nvPr/>
        </p:nvSpPr>
        <p:spPr>
          <a:xfrm>
            <a:off x="2998862" y="1341562"/>
            <a:ext cx="8352928" cy="92525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重命名目录</a:t>
            </a:r>
            <a:endParaRPr lang="en-US" altLang="zh-CN" sz="2000" b="1" kern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lvl="0" defTabSz="457200">
              <a:lnSpc>
                <a:spcPct val="150000"/>
              </a:lnSpc>
              <a:defRPr/>
            </a:pPr>
            <a:r>
              <a:rPr lang="zh-CN" altLang="en-US" dirty="0">
                <a:solidFill>
                  <a:srgbClr val="595959"/>
                </a:solidFill>
              </a:rPr>
              <a:t>将</a:t>
            </a:r>
            <a:r>
              <a:rPr lang="en-US" altLang="zh-CN" dirty="0" err="1">
                <a:solidFill>
                  <a:srgbClr val="595959"/>
                </a:solidFill>
              </a:rPr>
              <a:t>Tez</a:t>
            </a:r>
            <a:r>
              <a:rPr lang="zh-CN" altLang="en-US" dirty="0">
                <a:solidFill>
                  <a:srgbClr val="595959"/>
                </a:solidFill>
              </a:rPr>
              <a:t>的安装目录重命名为</a:t>
            </a:r>
            <a:r>
              <a:rPr lang="en-US" altLang="zh-CN" dirty="0">
                <a:solidFill>
                  <a:srgbClr val="1369B2"/>
                </a:solidFill>
              </a:rPr>
              <a:t>tez-0.10.5</a:t>
            </a:r>
            <a:r>
              <a:rPr lang="zh-CN" altLang="en-US" dirty="0">
                <a:solidFill>
                  <a:srgbClr val="595959"/>
                </a:solidFill>
              </a:rPr>
              <a:t>，具体命令如下。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23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2.5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任务：配置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 On Tez</a:t>
            </a:r>
            <a:endParaRPr lang="en-US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142878" y="2582247"/>
            <a:ext cx="7992888" cy="14956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502919" y="2856489"/>
            <a:ext cx="6624736" cy="96128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nl-NL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mv /export/servers/apache-tez-0.10.5-bin/ /export/servers/tez-0.10.5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8"/>
          <p:cNvSpPr/>
          <p:nvPr/>
        </p:nvSpPr>
        <p:spPr>
          <a:xfrm>
            <a:off x="1043272" y="1434488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文本框 10"/>
          <p:cNvSpPr txBox="1"/>
          <p:nvPr/>
        </p:nvSpPr>
        <p:spPr>
          <a:xfrm flipH="1">
            <a:off x="1132384" y="1570227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05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1"/>
          <p:cNvSpPr txBox="1"/>
          <p:nvPr/>
        </p:nvSpPr>
        <p:spPr>
          <a:xfrm>
            <a:off x="2998862" y="1341562"/>
            <a:ext cx="8352928" cy="134075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配置</a:t>
            </a:r>
            <a:r>
              <a:rPr lang="en-US" altLang="zh-CN" sz="2000" b="1" kern="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Tez</a:t>
            </a:r>
            <a:r>
              <a:rPr lang="zh-CN" altLang="en-US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系统环境变量</a:t>
            </a:r>
            <a:endParaRPr lang="en-US" altLang="zh-CN" sz="2000" b="1" kern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lvl="0" defTabSz="457200">
              <a:lnSpc>
                <a:spcPct val="150000"/>
              </a:lnSpc>
              <a:defRPr/>
            </a:pPr>
            <a:r>
              <a:rPr lang="zh-CN" altLang="en-US" dirty="0">
                <a:solidFill>
                  <a:srgbClr val="595959"/>
                </a:solidFill>
              </a:rPr>
              <a:t>为了便于</a:t>
            </a:r>
            <a:r>
              <a:rPr lang="en-US" altLang="zh-CN" dirty="0" err="1">
                <a:solidFill>
                  <a:srgbClr val="595959"/>
                </a:solidFill>
              </a:rPr>
              <a:t>Tez</a:t>
            </a:r>
            <a:r>
              <a:rPr lang="zh-CN" altLang="en-US" dirty="0">
                <a:solidFill>
                  <a:srgbClr val="595959"/>
                </a:solidFill>
              </a:rPr>
              <a:t>的管理和使用，需要在虚拟机</a:t>
            </a:r>
            <a:r>
              <a:rPr lang="en-US" altLang="zh-CN" dirty="0">
                <a:solidFill>
                  <a:srgbClr val="595959"/>
                </a:solidFill>
              </a:rPr>
              <a:t>Node02</a:t>
            </a:r>
            <a:r>
              <a:rPr lang="zh-CN" altLang="en-US" dirty="0">
                <a:solidFill>
                  <a:srgbClr val="595959"/>
                </a:solidFill>
              </a:rPr>
              <a:t>中配置</a:t>
            </a:r>
            <a:r>
              <a:rPr lang="en-US" altLang="zh-CN" dirty="0" err="1">
                <a:solidFill>
                  <a:srgbClr val="1369B2"/>
                </a:solidFill>
              </a:rPr>
              <a:t>Tez</a:t>
            </a:r>
            <a:r>
              <a:rPr lang="zh-CN" altLang="en-US" dirty="0">
                <a:solidFill>
                  <a:srgbClr val="1369B2"/>
                </a:solidFill>
              </a:rPr>
              <a:t>系统环境变量</a:t>
            </a:r>
            <a:r>
              <a:rPr lang="zh-CN" altLang="en-US" dirty="0">
                <a:solidFill>
                  <a:srgbClr val="595959"/>
                </a:solidFill>
              </a:rPr>
              <a:t>。在虚拟机</a:t>
            </a:r>
            <a:r>
              <a:rPr lang="en-US" altLang="zh-CN" dirty="0">
                <a:solidFill>
                  <a:srgbClr val="595959"/>
                </a:solidFill>
              </a:rPr>
              <a:t>Node02</a:t>
            </a:r>
            <a:r>
              <a:rPr lang="zh-CN" altLang="en-US" dirty="0">
                <a:solidFill>
                  <a:srgbClr val="595959"/>
                </a:solidFill>
              </a:rPr>
              <a:t>中编辑系统环境变量文件</a:t>
            </a:r>
            <a:r>
              <a:rPr lang="en-US" altLang="zh-CN" dirty="0">
                <a:solidFill>
                  <a:srgbClr val="595959"/>
                </a:solidFill>
              </a:rPr>
              <a:t>profile</a:t>
            </a:r>
            <a:r>
              <a:rPr lang="zh-CN" altLang="en-US" dirty="0">
                <a:solidFill>
                  <a:srgbClr val="595959"/>
                </a:solidFill>
              </a:rPr>
              <a:t>，具体命令如下。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23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2.5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任务：配置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 On Tez</a:t>
            </a:r>
            <a:endParaRPr lang="en-US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142878" y="2925738"/>
            <a:ext cx="7992888" cy="11629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502919" y="3199979"/>
            <a:ext cx="6624736" cy="45890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nl-NL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vi /etc/profile</a:t>
            </a:r>
            <a:endParaRPr lang="en-US" altLang="zh-CN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9" name="文本框 1"/>
          <p:cNvSpPr txBox="1"/>
          <p:nvPr/>
        </p:nvSpPr>
        <p:spPr>
          <a:xfrm>
            <a:off x="3013373" y="4221882"/>
            <a:ext cx="8122393" cy="463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800" dirty="0">
                <a:solidFill>
                  <a:srgbClr val="595959"/>
                </a:solidFill>
              </a:rPr>
              <a:t>上述命令执行完成后，在</a:t>
            </a:r>
            <a:r>
              <a:rPr lang="zh-CN" altLang="en-US" sz="1800" dirty="0">
                <a:solidFill>
                  <a:srgbClr val="1369B2"/>
                </a:solidFill>
              </a:rPr>
              <a:t>系统环境变量文件</a:t>
            </a:r>
            <a:r>
              <a:rPr lang="en-US" altLang="zh-CN" sz="1800" dirty="0">
                <a:solidFill>
                  <a:srgbClr val="1369B2"/>
                </a:solidFill>
              </a:rPr>
              <a:t>profile</a:t>
            </a:r>
            <a:r>
              <a:rPr lang="zh-CN" altLang="en-US" sz="1800" dirty="0">
                <a:solidFill>
                  <a:srgbClr val="595959"/>
                </a:solidFill>
              </a:rPr>
              <a:t>的末尾添加如下内容。</a:t>
            </a:r>
            <a:endParaRPr lang="zh-CN" altLang="en-US" sz="1800" dirty="0">
              <a:solidFill>
                <a:srgbClr val="595959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142878" y="4936536"/>
            <a:ext cx="7992888" cy="170540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245889" y="5210809"/>
            <a:ext cx="8122392" cy="115685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nl-NL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export TEZ_HOME=/export/servers/tez-0.10.5</a:t>
            </a:r>
            <a:endParaRPr lang="nl-NL" altLang="zh-CN" sz="16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nl-NL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export HADOOP_CLASSPATH=$TEZ_HOME/*:$TEZ_HOME/lib/*:$HADOOP_CLASSPATH</a:t>
            </a:r>
            <a:endParaRPr lang="en-US" altLang="zh-CN" sz="16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8"/>
          <p:cNvSpPr/>
          <p:nvPr/>
        </p:nvSpPr>
        <p:spPr>
          <a:xfrm>
            <a:off x="1043272" y="1434488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文本框 10"/>
          <p:cNvSpPr txBox="1"/>
          <p:nvPr/>
        </p:nvSpPr>
        <p:spPr>
          <a:xfrm flipH="1">
            <a:off x="1132384" y="1570227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06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1"/>
          <p:cNvSpPr txBox="1"/>
          <p:nvPr/>
        </p:nvSpPr>
        <p:spPr>
          <a:xfrm>
            <a:off x="2998862" y="1341562"/>
            <a:ext cx="8352928" cy="134075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初始化系统环境变量</a:t>
            </a:r>
            <a:endParaRPr lang="en-US" altLang="zh-CN" sz="2000" b="1" kern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lvl="0" defTabSz="457200">
              <a:lnSpc>
                <a:spcPct val="150000"/>
              </a:lnSpc>
              <a:defRPr/>
            </a:pPr>
            <a:r>
              <a:rPr lang="zh-CN" altLang="en-US" dirty="0">
                <a:solidFill>
                  <a:srgbClr val="595959"/>
                </a:solidFill>
              </a:rPr>
              <a:t>初始化虚拟机的系统环境变量，使</a:t>
            </a:r>
            <a:r>
              <a:rPr lang="zh-CN" altLang="en-US" dirty="0">
                <a:solidFill>
                  <a:srgbClr val="1369B2"/>
                </a:solidFill>
              </a:rPr>
              <a:t>系统环境变量文件</a:t>
            </a:r>
            <a:r>
              <a:rPr lang="en-US" altLang="zh-CN" dirty="0">
                <a:solidFill>
                  <a:srgbClr val="1369B2"/>
                </a:solidFill>
              </a:rPr>
              <a:t>profile</a:t>
            </a:r>
            <a:r>
              <a:rPr lang="zh-CN" altLang="en-US" dirty="0">
                <a:solidFill>
                  <a:srgbClr val="595959"/>
                </a:solidFill>
              </a:rPr>
              <a:t>中添加的内容生效，在虚拟机</a:t>
            </a:r>
            <a:r>
              <a:rPr lang="en-US" altLang="zh-CN" dirty="0">
                <a:solidFill>
                  <a:srgbClr val="595959"/>
                </a:solidFill>
              </a:rPr>
              <a:t>Node02</a:t>
            </a:r>
            <a:r>
              <a:rPr lang="zh-CN" altLang="en-US" dirty="0">
                <a:solidFill>
                  <a:srgbClr val="595959"/>
                </a:solidFill>
              </a:rPr>
              <a:t>执行如下命令。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23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2.5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任务：配置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 On Tez</a:t>
            </a:r>
            <a:endParaRPr lang="en-US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4" name="圆角矩形 8"/>
          <p:cNvSpPr/>
          <p:nvPr/>
        </p:nvSpPr>
        <p:spPr>
          <a:xfrm>
            <a:off x="1043272" y="4143391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25" name="文本框 10"/>
          <p:cNvSpPr txBox="1"/>
          <p:nvPr/>
        </p:nvSpPr>
        <p:spPr>
          <a:xfrm flipH="1">
            <a:off x="1132384" y="4279130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07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1"/>
          <p:cNvSpPr txBox="1"/>
          <p:nvPr/>
        </p:nvSpPr>
        <p:spPr>
          <a:xfrm>
            <a:off x="2998862" y="4050465"/>
            <a:ext cx="8352928" cy="92525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</a:t>
            </a:r>
            <a:r>
              <a:rPr lang="en-US" altLang="zh-CN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HDFS</a:t>
            </a:r>
            <a:r>
              <a:rPr lang="zh-CN" altLang="en-US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创建目录</a:t>
            </a:r>
            <a:endParaRPr lang="en-US" altLang="zh-CN" sz="2000" b="1" kern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lvl="0" defTabSz="457200">
              <a:lnSpc>
                <a:spcPct val="150000"/>
              </a:lnSpc>
              <a:defRPr/>
            </a:pPr>
            <a:r>
              <a:rPr lang="zh-CN" altLang="en-US" dirty="0">
                <a:solidFill>
                  <a:srgbClr val="595959"/>
                </a:solidFill>
              </a:rPr>
              <a:t>在</a:t>
            </a:r>
            <a:r>
              <a:rPr lang="en-US" altLang="zh-CN" dirty="0">
                <a:solidFill>
                  <a:srgbClr val="595959"/>
                </a:solidFill>
              </a:rPr>
              <a:t>HDFS</a:t>
            </a:r>
            <a:r>
              <a:rPr lang="zh-CN" altLang="en-US" dirty="0">
                <a:solidFill>
                  <a:srgbClr val="595959"/>
                </a:solidFill>
              </a:rPr>
              <a:t>创建用于存放</a:t>
            </a:r>
            <a:r>
              <a:rPr lang="en-US" altLang="zh-CN" dirty="0">
                <a:solidFill>
                  <a:srgbClr val="595959"/>
                </a:solidFill>
              </a:rPr>
              <a:t>Tez</a:t>
            </a:r>
            <a:r>
              <a:rPr lang="zh-CN" altLang="en-US" dirty="0">
                <a:solidFill>
                  <a:srgbClr val="595959"/>
                </a:solidFill>
              </a:rPr>
              <a:t>相关库的目录</a:t>
            </a:r>
            <a:r>
              <a:rPr lang="en-US" altLang="zh-CN" dirty="0">
                <a:solidFill>
                  <a:srgbClr val="1369B2"/>
                </a:solidFill>
              </a:rPr>
              <a:t>/apps/</a:t>
            </a:r>
            <a:r>
              <a:rPr lang="en-US" altLang="zh-CN" dirty="0" err="1">
                <a:solidFill>
                  <a:srgbClr val="1369B2"/>
                </a:solidFill>
              </a:rPr>
              <a:t>tez</a:t>
            </a:r>
            <a:r>
              <a:rPr lang="zh-CN" altLang="en-US" dirty="0">
                <a:solidFill>
                  <a:srgbClr val="595959"/>
                </a:solidFill>
              </a:rPr>
              <a:t>，在虚拟机</a:t>
            </a:r>
            <a:r>
              <a:rPr lang="en-US" altLang="zh-CN" dirty="0">
                <a:solidFill>
                  <a:srgbClr val="595959"/>
                </a:solidFill>
              </a:rPr>
              <a:t>Node02</a:t>
            </a:r>
            <a:r>
              <a:rPr lang="zh-CN" altLang="en-US" dirty="0">
                <a:solidFill>
                  <a:srgbClr val="595959"/>
                </a:solidFill>
              </a:rPr>
              <a:t>执行如下命令。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142878" y="5280300"/>
            <a:ext cx="7992888" cy="95780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502918" y="5484206"/>
            <a:ext cx="7056783" cy="49962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nl-NL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hdfs dfs -mkdir -p /apps/tez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065141" y="2864581"/>
            <a:ext cx="7992888" cy="9252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425181" y="2997746"/>
            <a:ext cx="7056783" cy="49962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nl-NL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source /etc/profile</a:t>
            </a:r>
            <a:endParaRPr lang="en-US" altLang="zh-CN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8"/>
          <p:cNvSpPr/>
          <p:nvPr/>
        </p:nvSpPr>
        <p:spPr>
          <a:xfrm>
            <a:off x="1043272" y="1434488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文本框 10"/>
          <p:cNvSpPr txBox="1"/>
          <p:nvPr/>
        </p:nvSpPr>
        <p:spPr>
          <a:xfrm flipH="1">
            <a:off x="1132384" y="1570227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08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1"/>
          <p:cNvSpPr txBox="1"/>
          <p:nvPr/>
        </p:nvSpPr>
        <p:spPr>
          <a:xfrm>
            <a:off x="2998862" y="1341562"/>
            <a:ext cx="8352928" cy="30027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上传</a:t>
            </a:r>
            <a:r>
              <a:rPr lang="en-US" altLang="zh-CN" sz="2000" b="1" kern="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Tez</a:t>
            </a:r>
            <a:endParaRPr lang="en-US" altLang="zh-CN" sz="2000" b="1" kern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lvl="0" defTabSz="457200">
              <a:lnSpc>
                <a:spcPct val="150000"/>
              </a:lnSpc>
              <a:defRPr/>
            </a:pPr>
            <a:r>
              <a:rPr lang="zh-CN" altLang="en-US" dirty="0">
                <a:solidFill>
                  <a:srgbClr val="595959"/>
                </a:solidFill>
              </a:rPr>
              <a:t>在</a:t>
            </a:r>
            <a:r>
              <a:rPr lang="en-US" altLang="zh-CN" dirty="0" err="1">
                <a:solidFill>
                  <a:srgbClr val="595959"/>
                </a:solidFill>
              </a:rPr>
              <a:t>Tez</a:t>
            </a:r>
            <a:r>
              <a:rPr lang="zh-CN" altLang="en-US" dirty="0">
                <a:solidFill>
                  <a:srgbClr val="595959"/>
                </a:solidFill>
              </a:rPr>
              <a:t>安装目录的</a:t>
            </a:r>
            <a:r>
              <a:rPr lang="en-US" altLang="zh-CN" dirty="0">
                <a:solidFill>
                  <a:srgbClr val="595959"/>
                </a:solidFill>
              </a:rPr>
              <a:t>share</a:t>
            </a:r>
            <a:r>
              <a:rPr lang="zh-CN" altLang="en-US" dirty="0">
                <a:solidFill>
                  <a:srgbClr val="595959"/>
                </a:solidFill>
              </a:rPr>
              <a:t>目录中，包含一个名为</a:t>
            </a:r>
            <a:r>
              <a:rPr lang="en-US" altLang="zh-CN" dirty="0">
                <a:solidFill>
                  <a:srgbClr val="1369B2"/>
                </a:solidFill>
              </a:rPr>
              <a:t>tez.tar.gz</a:t>
            </a:r>
            <a:r>
              <a:rPr lang="zh-CN" altLang="en-US" dirty="0">
                <a:solidFill>
                  <a:srgbClr val="595959"/>
                </a:solidFill>
              </a:rPr>
              <a:t>的压缩归档文件，该文件整合了</a:t>
            </a:r>
            <a:r>
              <a:rPr lang="en-US" altLang="zh-CN" dirty="0" err="1">
                <a:solidFill>
                  <a:srgbClr val="595959"/>
                </a:solidFill>
              </a:rPr>
              <a:t>Tez</a:t>
            </a:r>
            <a:r>
              <a:rPr lang="zh-CN" altLang="en-US" dirty="0">
                <a:solidFill>
                  <a:srgbClr val="595959"/>
                </a:solidFill>
              </a:rPr>
              <a:t>所需的全部依赖库。当</a:t>
            </a:r>
            <a:r>
              <a:rPr lang="en-US" altLang="zh-CN" dirty="0">
                <a:solidFill>
                  <a:srgbClr val="595959"/>
                </a:solidFill>
              </a:rPr>
              <a:t>YARN</a:t>
            </a:r>
            <a:r>
              <a:rPr lang="zh-CN" altLang="en-US" dirty="0">
                <a:solidFill>
                  <a:srgbClr val="595959"/>
                </a:solidFill>
              </a:rPr>
              <a:t>集群在执行</a:t>
            </a:r>
            <a:r>
              <a:rPr lang="en-US" altLang="zh-CN" dirty="0" err="1">
                <a:solidFill>
                  <a:srgbClr val="595959"/>
                </a:solidFill>
              </a:rPr>
              <a:t>Tez</a:t>
            </a:r>
            <a:r>
              <a:rPr lang="zh-CN" altLang="en-US" dirty="0">
                <a:solidFill>
                  <a:srgbClr val="595959"/>
                </a:solidFill>
              </a:rPr>
              <a:t>任务时，会在启动</a:t>
            </a:r>
            <a:r>
              <a:rPr lang="en-US" altLang="zh-CN" dirty="0" err="1">
                <a:solidFill>
                  <a:srgbClr val="1369B2"/>
                </a:solidFill>
              </a:rPr>
              <a:t>ApplicationMaster</a:t>
            </a:r>
            <a:r>
              <a:rPr lang="zh-CN" altLang="en-US" dirty="0">
                <a:solidFill>
                  <a:srgbClr val="595959"/>
                </a:solidFill>
              </a:rPr>
              <a:t>和各个</a:t>
            </a:r>
            <a:r>
              <a:rPr lang="en-US" altLang="zh-CN" dirty="0">
                <a:solidFill>
                  <a:srgbClr val="1369B2"/>
                </a:solidFill>
              </a:rPr>
              <a:t>Container</a:t>
            </a:r>
            <a:r>
              <a:rPr lang="zh-CN" altLang="en-US" dirty="0">
                <a:solidFill>
                  <a:srgbClr val="595959"/>
                </a:solidFill>
              </a:rPr>
              <a:t>的</a:t>
            </a:r>
            <a:r>
              <a:rPr lang="en-US" altLang="zh-CN" dirty="0" err="1">
                <a:solidFill>
                  <a:srgbClr val="1369B2"/>
                </a:solidFill>
              </a:rPr>
              <a:t>NodeManager</a:t>
            </a:r>
            <a:r>
              <a:rPr lang="zh-CN" altLang="en-US" dirty="0">
                <a:solidFill>
                  <a:srgbClr val="595959"/>
                </a:solidFill>
              </a:rPr>
              <a:t>节点上，将压缩归档文件</a:t>
            </a:r>
            <a:r>
              <a:rPr lang="en-US" altLang="zh-CN" dirty="0">
                <a:solidFill>
                  <a:srgbClr val="1369B2"/>
                </a:solidFill>
              </a:rPr>
              <a:t>tez.tar.gz</a:t>
            </a:r>
            <a:r>
              <a:rPr lang="zh-CN" altLang="en-US" dirty="0">
                <a:solidFill>
                  <a:srgbClr val="595959"/>
                </a:solidFill>
              </a:rPr>
              <a:t>进行本地化并解压，以确保任务运行时能够访问所需的</a:t>
            </a:r>
            <a:r>
              <a:rPr lang="en-US" altLang="zh-CN" dirty="0" err="1">
                <a:solidFill>
                  <a:srgbClr val="595959"/>
                </a:solidFill>
              </a:rPr>
              <a:t>Tez</a:t>
            </a:r>
            <a:r>
              <a:rPr lang="zh-CN" altLang="en-US" dirty="0">
                <a:solidFill>
                  <a:srgbClr val="595959"/>
                </a:solidFill>
              </a:rPr>
              <a:t>库。</a:t>
            </a:r>
            <a:endParaRPr lang="en-US" altLang="zh-CN" dirty="0">
              <a:solidFill>
                <a:srgbClr val="595959"/>
              </a:solidFill>
            </a:endParaRPr>
          </a:p>
          <a:p>
            <a:pPr lvl="0" defTabSz="457200">
              <a:lnSpc>
                <a:spcPct val="150000"/>
              </a:lnSpc>
              <a:defRPr/>
            </a:pPr>
            <a:r>
              <a:rPr lang="zh-CN" altLang="en-US" dirty="0">
                <a:solidFill>
                  <a:srgbClr val="595959"/>
                </a:solidFill>
              </a:rPr>
              <a:t>将压缩归档文件</a:t>
            </a:r>
            <a:r>
              <a:rPr lang="en-US" altLang="zh-CN" dirty="0">
                <a:solidFill>
                  <a:srgbClr val="595959"/>
                </a:solidFill>
              </a:rPr>
              <a:t>tez.tar.gz</a:t>
            </a:r>
            <a:r>
              <a:rPr lang="zh-CN" altLang="en-US" dirty="0">
                <a:solidFill>
                  <a:srgbClr val="595959"/>
                </a:solidFill>
              </a:rPr>
              <a:t>上传到</a:t>
            </a:r>
            <a:r>
              <a:rPr lang="en-US" altLang="zh-CN" dirty="0">
                <a:solidFill>
                  <a:srgbClr val="595959"/>
                </a:solidFill>
              </a:rPr>
              <a:t>HDFS</a:t>
            </a:r>
            <a:r>
              <a:rPr lang="zh-CN" altLang="en-US" dirty="0">
                <a:solidFill>
                  <a:srgbClr val="595959"/>
                </a:solidFill>
              </a:rPr>
              <a:t>的目录</a:t>
            </a:r>
            <a:r>
              <a:rPr lang="en-US" altLang="zh-CN" dirty="0">
                <a:solidFill>
                  <a:srgbClr val="1369B2"/>
                </a:solidFill>
              </a:rPr>
              <a:t>/apps/</a:t>
            </a:r>
            <a:r>
              <a:rPr lang="en-US" altLang="zh-CN" dirty="0" err="1">
                <a:solidFill>
                  <a:srgbClr val="1369B2"/>
                </a:solidFill>
              </a:rPr>
              <a:t>tez</a:t>
            </a:r>
            <a:r>
              <a:rPr lang="zh-CN" altLang="en-US" dirty="0">
                <a:solidFill>
                  <a:srgbClr val="595959"/>
                </a:solidFill>
              </a:rPr>
              <a:t>中，在虚拟机</a:t>
            </a:r>
            <a:r>
              <a:rPr lang="en-US" altLang="zh-CN" dirty="0">
                <a:solidFill>
                  <a:srgbClr val="595959"/>
                </a:solidFill>
              </a:rPr>
              <a:t>Node02</a:t>
            </a:r>
            <a:r>
              <a:rPr lang="zh-CN" altLang="en-US" dirty="0">
                <a:solidFill>
                  <a:srgbClr val="595959"/>
                </a:solidFill>
              </a:rPr>
              <a:t>执行如下命令。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23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2.5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任务：配置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 On Tez</a:t>
            </a:r>
            <a:endParaRPr lang="en-US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142878" y="4715086"/>
            <a:ext cx="7992888" cy="116298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358903" y="4989327"/>
            <a:ext cx="7848871" cy="45890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nl-NL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hdfs dfs -put /export/servers/tez-0.10.5/share/tez.tar.gz /apps/tez</a:t>
            </a:r>
            <a:endParaRPr lang="en-US" altLang="zh-CN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8"/>
          <p:cNvSpPr/>
          <p:nvPr/>
        </p:nvSpPr>
        <p:spPr>
          <a:xfrm>
            <a:off x="1043272" y="1434488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文本框 10"/>
          <p:cNvSpPr txBox="1"/>
          <p:nvPr/>
        </p:nvSpPr>
        <p:spPr>
          <a:xfrm flipH="1">
            <a:off x="1132384" y="1570227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09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1"/>
          <p:cNvSpPr txBox="1"/>
          <p:nvPr/>
        </p:nvSpPr>
        <p:spPr>
          <a:xfrm>
            <a:off x="2998862" y="1341562"/>
            <a:ext cx="8352928" cy="134075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修改</a:t>
            </a:r>
            <a:r>
              <a:rPr lang="en-US" altLang="zh-CN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r>
              <a:rPr lang="zh-CN" altLang="en-US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配置文件</a:t>
            </a:r>
            <a:endParaRPr lang="en-US" altLang="zh-CN" sz="2000" b="1" kern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lvl="0" defTabSz="457200">
              <a:lnSpc>
                <a:spcPct val="150000"/>
              </a:lnSpc>
              <a:defRPr/>
            </a:pPr>
            <a:r>
              <a:rPr lang="zh-CN" altLang="en-US" dirty="0">
                <a:solidFill>
                  <a:srgbClr val="595959"/>
                </a:solidFill>
              </a:rPr>
              <a:t>在虚拟机</a:t>
            </a:r>
            <a:r>
              <a:rPr lang="en-US" altLang="zh-CN" dirty="0">
                <a:solidFill>
                  <a:srgbClr val="595959"/>
                </a:solidFill>
              </a:rPr>
              <a:t>Node02</a:t>
            </a:r>
            <a:r>
              <a:rPr lang="zh-CN" altLang="en-US" dirty="0">
                <a:solidFill>
                  <a:srgbClr val="595959"/>
                </a:solidFill>
              </a:rPr>
              <a:t>的</a:t>
            </a:r>
            <a:r>
              <a:rPr lang="en-US" altLang="zh-CN" dirty="0">
                <a:solidFill>
                  <a:srgbClr val="1369B2"/>
                </a:solidFill>
              </a:rPr>
              <a:t>/export/servers/hive-4.1.0/conf</a:t>
            </a:r>
            <a:r>
              <a:rPr lang="zh-CN" altLang="en-US" dirty="0">
                <a:solidFill>
                  <a:srgbClr val="595959"/>
                </a:solidFill>
              </a:rPr>
              <a:t>目录中，编辑</a:t>
            </a:r>
            <a:r>
              <a:rPr lang="en-US" altLang="zh-CN" dirty="0">
                <a:solidFill>
                  <a:srgbClr val="595959"/>
                </a:solidFill>
              </a:rPr>
              <a:t>Hive</a:t>
            </a:r>
            <a:r>
              <a:rPr lang="zh-CN" altLang="en-US" dirty="0">
                <a:solidFill>
                  <a:srgbClr val="595959"/>
                </a:solidFill>
              </a:rPr>
              <a:t>配置文件</a:t>
            </a:r>
            <a:r>
              <a:rPr lang="en-US" altLang="zh-CN" dirty="0">
                <a:solidFill>
                  <a:srgbClr val="1369B2"/>
                </a:solidFill>
              </a:rPr>
              <a:t>hive-site.xml</a:t>
            </a:r>
            <a:r>
              <a:rPr lang="zh-CN" altLang="en-US" dirty="0">
                <a:solidFill>
                  <a:srgbClr val="595959"/>
                </a:solidFill>
              </a:rPr>
              <a:t>，在该文件的</a:t>
            </a:r>
            <a:r>
              <a:rPr lang="en-US" altLang="zh-CN" dirty="0">
                <a:solidFill>
                  <a:srgbClr val="595959"/>
                </a:solidFill>
              </a:rPr>
              <a:t>&lt;configuration&gt;</a:t>
            </a:r>
            <a:r>
              <a:rPr lang="zh-CN" altLang="en-US" dirty="0">
                <a:solidFill>
                  <a:srgbClr val="595959"/>
                </a:solidFill>
              </a:rPr>
              <a:t>标签中添加如下配置。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23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2.5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任务：配置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 On Tez</a:t>
            </a:r>
            <a:endParaRPr lang="en-US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178882" y="2997746"/>
            <a:ext cx="7992888" cy="24482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502918" y="3308567"/>
            <a:ext cx="7488831" cy="170540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nl-NL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&lt;property&gt;</a:t>
            </a:r>
            <a:endParaRPr lang="nl-NL" altLang="zh-CN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nl-NL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      &lt;name&gt;tez.lib.uris&lt;/name&gt;</a:t>
            </a:r>
            <a:endParaRPr lang="nl-NL" altLang="zh-CN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nl-NL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      &lt;value&gt;hdfs://node01:8020/apps/tez/tez.tar.gz&lt;/value&gt;</a:t>
            </a:r>
            <a:endParaRPr lang="nl-NL" altLang="zh-CN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nl-NL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&lt;/property&gt;</a:t>
            </a:r>
            <a:endParaRPr lang="en-US" altLang="zh-CN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502918" y="3374379"/>
            <a:ext cx="6768752" cy="1637191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10" name="直接箭头连接符 9"/>
          <p:cNvCxnSpPr/>
          <p:nvPr/>
        </p:nvCxnSpPr>
        <p:spPr>
          <a:xfrm>
            <a:off x="10271670" y="4802613"/>
            <a:ext cx="0" cy="576064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7"/>
          <p:cNvSpPr txBox="1"/>
          <p:nvPr/>
        </p:nvSpPr>
        <p:spPr>
          <a:xfrm>
            <a:off x="7031310" y="5441100"/>
            <a:ext cx="3317575" cy="3720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5000"/>
              </a:lnSpc>
            </a:pP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配置压缩归档文件</a:t>
            </a:r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tez.tar.gz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的路径</a:t>
            </a:r>
            <a:endParaRPr lang="zh-CN" altLang="en-US"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031311" y="5378677"/>
            <a:ext cx="3317574" cy="571397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8"/>
          <p:cNvSpPr/>
          <p:nvPr/>
        </p:nvSpPr>
        <p:spPr>
          <a:xfrm>
            <a:off x="1043272" y="1434488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文本框 10"/>
          <p:cNvSpPr txBox="1"/>
          <p:nvPr/>
        </p:nvSpPr>
        <p:spPr>
          <a:xfrm flipH="1">
            <a:off x="1132384" y="1570227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10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1"/>
          <p:cNvSpPr txBox="1"/>
          <p:nvPr/>
        </p:nvSpPr>
        <p:spPr>
          <a:xfrm>
            <a:off x="2998862" y="1341562"/>
            <a:ext cx="8496944" cy="134075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启动</a:t>
            </a:r>
            <a:r>
              <a:rPr lang="en-US" altLang="zh-CN" sz="2000" b="1" kern="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MetaStore</a:t>
            </a:r>
            <a:endParaRPr lang="en-US" altLang="zh-CN" sz="2000" b="1" kern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lvl="0" defTabSz="457200">
              <a:lnSpc>
                <a:spcPct val="150000"/>
              </a:lnSpc>
              <a:defRPr/>
            </a:pPr>
            <a:r>
              <a:rPr lang="zh-CN" altLang="en-US" dirty="0">
                <a:solidFill>
                  <a:srgbClr val="595959"/>
                </a:solidFill>
              </a:rPr>
              <a:t>在虚拟机</a:t>
            </a:r>
            <a:r>
              <a:rPr lang="en-US" altLang="zh-CN" dirty="0">
                <a:solidFill>
                  <a:srgbClr val="595959"/>
                </a:solidFill>
              </a:rPr>
              <a:t>Node03</a:t>
            </a:r>
            <a:r>
              <a:rPr lang="zh-CN" altLang="en-US" dirty="0">
                <a:solidFill>
                  <a:srgbClr val="595959"/>
                </a:solidFill>
              </a:rPr>
              <a:t>中，以后台启动的运行方式启动</a:t>
            </a:r>
            <a:r>
              <a:rPr lang="en-US" altLang="zh-CN" dirty="0" err="1">
                <a:solidFill>
                  <a:srgbClr val="595959"/>
                </a:solidFill>
              </a:rPr>
              <a:t>Metastore</a:t>
            </a:r>
            <a:r>
              <a:rPr lang="zh-CN" altLang="en-US" dirty="0">
                <a:solidFill>
                  <a:srgbClr val="595959"/>
                </a:solidFill>
              </a:rPr>
              <a:t>，并配置日志重定向，将</a:t>
            </a:r>
            <a:r>
              <a:rPr lang="en-US" altLang="zh-CN" dirty="0" err="1">
                <a:solidFill>
                  <a:srgbClr val="595959"/>
                </a:solidFill>
              </a:rPr>
              <a:t>Metastore</a:t>
            </a:r>
            <a:r>
              <a:rPr lang="zh-CN" altLang="en-US" dirty="0">
                <a:solidFill>
                  <a:srgbClr val="595959"/>
                </a:solidFill>
              </a:rPr>
              <a:t>的日志输出到</a:t>
            </a:r>
            <a:r>
              <a:rPr lang="en-US" altLang="zh-CN" dirty="0">
                <a:solidFill>
                  <a:srgbClr val="1369B2"/>
                </a:solidFill>
              </a:rPr>
              <a:t>/export/data</a:t>
            </a:r>
            <a:r>
              <a:rPr lang="zh-CN" altLang="en-US" dirty="0">
                <a:solidFill>
                  <a:srgbClr val="595959"/>
                </a:solidFill>
              </a:rPr>
              <a:t>目录下的</a:t>
            </a:r>
            <a:r>
              <a:rPr lang="en-US" altLang="zh-CN" dirty="0">
                <a:solidFill>
                  <a:srgbClr val="1369B2"/>
                </a:solidFill>
              </a:rPr>
              <a:t>metastore.log</a:t>
            </a:r>
            <a:r>
              <a:rPr lang="zh-CN" altLang="en-US" dirty="0">
                <a:solidFill>
                  <a:srgbClr val="595959"/>
                </a:solidFill>
              </a:rPr>
              <a:t>文件中，具体命令如下。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23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2.5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任务：配置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 On Tez</a:t>
            </a:r>
            <a:endParaRPr lang="en-US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184748" y="3045732"/>
            <a:ext cx="8316924" cy="113154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214886" y="3308567"/>
            <a:ext cx="8136904" cy="45890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nl-NL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nohup hive --service metastore &gt; /export/data/metastore.log 2&gt;&amp;1 &amp;</a:t>
            </a:r>
            <a:endParaRPr lang="en-US" altLang="zh-CN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13" name="圆角矩形标注 9"/>
          <p:cNvSpPr/>
          <p:nvPr/>
        </p:nvSpPr>
        <p:spPr bwMode="auto">
          <a:xfrm>
            <a:off x="3184748" y="4437906"/>
            <a:ext cx="7374954" cy="1202164"/>
          </a:xfrm>
          <a:prstGeom prst="wedgeRoundRectCallout">
            <a:avLst>
              <a:gd name="adj1" fmla="val 21381"/>
              <a:gd name="adj2" fmla="val -63342"/>
              <a:gd name="adj3" fmla="val 16667"/>
            </a:avLst>
          </a:prstGeom>
          <a:solidFill>
            <a:srgbClr val="A3D3FF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50000"/>
              </a:lnSpc>
              <a:defRPr/>
            </a:pPr>
            <a:r>
              <a:rPr lang="zh-CN" altLang="en-US" sz="1600" kern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若执行此步操作之前</a:t>
            </a:r>
            <a:r>
              <a:rPr lang="en-US" altLang="zh-CN" sz="1600" kern="0" dirty="0" err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Metastore</a:t>
            </a:r>
            <a:r>
              <a:rPr lang="zh-CN" altLang="en-US" sz="1600" kern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已启动，则需要关闭</a:t>
            </a:r>
            <a:r>
              <a:rPr lang="en-US" altLang="zh-CN" sz="1600" kern="0" dirty="0" err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Metastore</a:t>
            </a:r>
            <a:r>
              <a:rPr lang="zh-CN" altLang="en-US" sz="1600" kern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后重新启动。</a:t>
            </a:r>
            <a:endParaRPr kumimoji="0" lang="zh-CN" altLang="en-US" sz="16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8"/>
          <p:cNvSpPr/>
          <p:nvPr/>
        </p:nvSpPr>
        <p:spPr>
          <a:xfrm>
            <a:off x="1043272" y="1434488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文本框 10"/>
          <p:cNvSpPr txBox="1"/>
          <p:nvPr/>
        </p:nvSpPr>
        <p:spPr>
          <a:xfrm flipH="1">
            <a:off x="1132384" y="1570227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11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1"/>
          <p:cNvSpPr txBox="1"/>
          <p:nvPr/>
        </p:nvSpPr>
        <p:spPr>
          <a:xfrm>
            <a:off x="2998862" y="1341562"/>
            <a:ext cx="8712968" cy="134075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启动</a:t>
            </a:r>
            <a:r>
              <a:rPr lang="en-US" altLang="zh-CN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HiveServer2</a:t>
            </a:r>
            <a:endParaRPr lang="en-US" altLang="zh-CN" sz="2000" b="1" kern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lvl="0" defTabSz="457200">
              <a:lnSpc>
                <a:spcPct val="150000"/>
              </a:lnSpc>
              <a:defRPr/>
            </a:pPr>
            <a:r>
              <a:rPr lang="zh-CN" altLang="en-US" dirty="0">
                <a:solidFill>
                  <a:srgbClr val="595959"/>
                </a:solidFill>
              </a:rPr>
              <a:t>在虚拟机</a:t>
            </a:r>
            <a:r>
              <a:rPr lang="en-US" altLang="zh-CN" dirty="0">
                <a:solidFill>
                  <a:srgbClr val="595959"/>
                </a:solidFill>
              </a:rPr>
              <a:t>Node02</a:t>
            </a:r>
            <a:r>
              <a:rPr lang="zh-CN" altLang="en-US" dirty="0">
                <a:solidFill>
                  <a:srgbClr val="595959"/>
                </a:solidFill>
              </a:rPr>
              <a:t>中，以后台启动的运行方式</a:t>
            </a:r>
            <a:r>
              <a:rPr lang="zh-CN" altLang="en-US" dirty="0">
                <a:solidFill>
                  <a:srgbClr val="1369B2"/>
                </a:solidFill>
              </a:rPr>
              <a:t>启动</a:t>
            </a:r>
            <a:r>
              <a:rPr lang="en-US" altLang="zh-CN" dirty="0">
                <a:solidFill>
                  <a:srgbClr val="1369B2"/>
                </a:solidFill>
              </a:rPr>
              <a:t>HiveServer2</a:t>
            </a:r>
            <a:r>
              <a:rPr lang="zh-CN" altLang="en-US" dirty="0">
                <a:solidFill>
                  <a:srgbClr val="595959"/>
                </a:solidFill>
              </a:rPr>
              <a:t>，并配置日志重定向，将</a:t>
            </a:r>
            <a:r>
              <a:rPr lang="en-US" altLang="zh-CN" dirty="0">
                <a:solidFill>
                  <a:srgbClr val="595959"/>
                </a:solidFill>
              </a:rPr>
              <a:t>HiveServer2</a:t>
            </a:r>
            <a:r>
              <a:rPr lang="zh-CN" altLang="en-US" dirty="0">
                <a:solidFill>
                  <a:srgbClr val="595959"/>
                </a:solidFill>
              </a:rPr>
              <a:t>的日志输出到</a:t>
            </a:r>
            <a:r>
              <a:rPr lang="en-US" altLang="zh-CN" dirty="0">
                <a:solidFill>
                  <a:srgbClr val="595959"/>
                </a:solidFill>
              </a:rPr>
              <a:t>/export/data</a:t>
            </a:r>
            <a:r>
              <a:rPr lang="zh-CN" altLang="en-US" dirty="0">
                <a:solidFill>
                  <a:srgbClr val="595959"/>
                </a:solidFill>
              </a:rPr>
              <a:t>目录下的</a:t>
            </a:r>
            <a:r>
              <a:rPr lang="en-US" altLang="zh-CN" dirty="0">
                <a:solidFill>
                  <a:srgbClr val="1369B2"/>
                </a:solidFill>
              </a:rPr>
              <a:t>hiveserver2.log</a:t>
            </a:r>
            <a:r>
              <a:rPr lang="zh-CN" altLang="en-US" dirty="0">
                <a:solidFill>
                  <a:srgbClr val="595959"/>
                </a:solidFill>
              </a:rPr>
              <a:t>文件中，具体命令如下。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23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2.5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任务：配置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 On Tez</a:t>
            </a:r>
            <a:endParaRPr lang="en-US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178882" y="3285778"/>
            <a:ext cx="8352928" cy="12241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178882" y="3596599"/>
            <a:ext cx="8460940" cy="45890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nl-NL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nohup hive --service hiveserver2 &gt; /export/data/hiveserver2.log 2&gt;&amp;1 &amp;</a:t>
            </a:r>
            <a:endParaRPr lang="en-US" altLang="zh-CN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13" name="圆角矩形标注 9"/>
          <p:cNvSpPr/>
          <p:nvPr/>
        </p:nvSpPr>
        <p:spPr bwMode="auto">
          <a:xfrm>
            <a:off x="3502918" y="4820735"/>
            <a:ext cx="7374954" cy="1202164"/>
          </a:xfrm>
          <a:prstGeom prst="wedgeRoundRectCallout">
            <a:avLst>
              <a:gd name="adj1" fmla="val 21381"/>
              <a:gd name="adj2" fmla="val -63342"/>
              <a:gd name="adj3" fmla="val 16667"/>
            </a:avLst>
          </a:prstGeom>
          <a:solidFill>
            <a:srgbClr val="A3D3FF"/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50000"/>
              </a:lnSpc>
              <a:defRPr/>
            </a:pPr>
            <a:r>
              <a:rPr lang="zh-CN" altLang="en-US" sz="1600" kern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若执行此步操作之前</a:t>
            </a:r>
            <a:r>
              <a:rPr lang="en-US" altLang="zh-CN" sz="1600" kern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HiveServer2</a:t>
            </a:r>
            <a:r>
              <a:rPr lang="zh-CN" altLang="en-US" sz="1600" kern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已启动，则需要关闭</a:t>
            </a:r>
            <a:r>
              <a:rPr lang="en-US" altLang="zh-CN" sz="1600" kern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HiveServer2</a:t>
            </a:r>
            <a:r>
              <a:rPr lang="zh-CN" altLang="en-US" sz="1600" kern="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后重新启动。</a:t>
            </a:r>
            <a:endParaRPr kumimoji="0" lang="zh-CN" altLang="en-US" sz="16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8"/>
          <p:cNvSpPr/>
          <p:nvPr/>
        </p:nvSpPr>
        <p:spPr>
          <a:xfrm>
            <a:off x="1043272" y="1434488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文本框 10"/>
          <p:cNvSpPr txBox="1"/>
          <p:nvPr/>
        </p:nvSpPr>
        <p:spPr>
          <a:xfrm flipH="1">
            <a:off x="1132384" y="1570227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12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1"/>
          <p:cNvSpPr txBox="1"/>
          <p:nvPr/>
        </p:nvSpPr>
        <p:spPr>
          <a:xfrm>
            <a:off x="2998862" y="1341562"/>
            <a:ext cx="8712968" cy="134075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测试执行引擎</a:t>
            </a:r>
            <a:endParaRPr lang="en-US" altLang="zh-CN" sz="2000" b="1" kern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lvl="0" defTabSz="457200">
              <a:lnSpc>
                <a:spcPct val="150000"/>
              </a:lnSpc>
              <a:defRPr/>
            </a:pPr>
            <a:r>
              <a:rPr lang="zh-CN" altLang="en-US" dirty="0">
                <a:solidFill>
                  <a:srgbClr val="595959"/>
                </a:solidFill>
              </a:rPr>
              <a:t>在</a:t>
            </a:r>
            <a:r>
              <a:rPr lang="en-US" altLang="zh-CN" dirty="0">
                <a:solidFill>
                  <a:srgbClr val="595959"/>
                </a:solidFill>
              </a:rPr>
              <a:t>Hive</a:t>
            </a:r>
            <a:r>
              <a:rPr lang="zh-CN" altLang="en-US" dirty="0">
                <a:solidFill>
                  <a:srgbClr val="595959"/>
                </a:solidFill>
              </a:rPr>
              <a:t>的</a:t>
            </a:r>
            <a:r>
              <a:rPr lang="en-US" altLang="zh-CN" dirty="0">
                <a:solidFill>
                  <a:srgbClr val="595959"/>
                </a:solidFill>
              </a:rPr>
              <a:t>default</a:t>
            </a:r>
            <a:r>
              <a:rPr lang="zh-CN" altLang="en-US" dirty="0">
                <a:solidFill>
                  <a:srgbClr val="595959"/>
                </a:solidFill>
              </a:rPr>
              <a:t>数据库中新建表</a:t>
            </a:r>
            <a:r>
              <a:rPr lang="en-US" altLang="zh-CN" dirty="0">
                <a:solidFill>
                  <a:srgbClr val="595959"/>
                </a:solidFill>
              </a:rPr>
              <a:t>users</a:t>
            </a:r>
            <a:r>
              <a:rPr lang="zh-CN" altLang="en-US" dirty="0">
                <a:solidFill>
                  <a:srgbClr val="595959"/>
                </a:solidFill>
              </a:rPr>
              <a:t>并插入数据，具体步骤如下。</a:t>
            </a:r>
            <a:endParaRPr lang="zh-CN" altLang="en-US" dirty="0">
              <a:solidFill>
                <a:srgbClr val="595959"/>
              </a:solidFill>
            </a:endParaRPr>
          </a:p>
          <a:p>
            <a:pPr lvl="0" defTabSz="457200">
              <a:lnSpc>
                <a:spcPct val="150000"/>
              </a:lnSpc>
              <a:defRPr/>
            </a:pPr>
            <a:r>
              <a:rPr lang="zh-CN" altLang="en-US" dirty="0">
                <a:solidFill>
                  <a:srgbClr val="595959"/>
                </a:solidFill>
              </a:rPr>
              <a:t>（</a:t>
            </a:r>
            <a:r>
              <a:rPr lang="en-US" altLang="zh-CN" dirty="0">
                <a:solidFill>
                  <a:srgbClr val="595959"/>
                </a:solidFill>
              </a:rPr>
              <a:t>1</a:t>
            </a:r>
            <a:r>
              <a:rPr lang="zh-CN" altLang="en-US" dirty="0">
                <a:solidFill>
                  <a:srgbClr val="595959"/>
                </a:solidFill>
              </a:rPr>
              <a:t>）在虚拟机</a:t>
            </a:r>
            <a:r>
              <a:rPr lang="en-US" altLang="zh-CN" dirty="0">
                <a:solidFill>
                  <a:srgbClr val="595959"/>
                </a:solidFill>
              </a:rPr>
              <a:t>Node02</a:t>
            </a:r>
            <a:r>
              <a:rPr lang="zh-CN" altLang="en-US" dirty="0">
                <a:solidFill>
                  <a:srgbClr val="595959"/>
                </a:solidFill>
              </a:rPr>
              <a:t>中</a:t>
            </a:r>
            <a:r>
              <a:rPr lang="zh-CN" altLang="en-US" dirty="0">
                <a:solidFill>
                  <a:srgbClr val="1369B2"/>
                </a:solidFill>
              </a:rPr>
              <a:t>通过</a:t>
            </a:r>
            <a:r>
              <a:rPr lang="en-US" altLang="zh-CN" dirty="0">
                <a:solidFill>
                  <a:srgbClr val="1369B2"/>
                </a:solidFill>
              </a:rPr>
              <a:t>Beeline</a:t>
            </a:r>
            <a:r>
              <a:rPr lang="zh-CN" altLang="en-US" dirty="0">
                <a:solidFill>
                  <a:srgbClr val="1369B2"/>
                </a:solidFill>
              </a:rPr>
              <a:t>连接</a:t>
            </a:r>
            <a:r>
              <a:rPr lang="en-US" altLang="zh-CN" dirty="0">
                <a:solidFill>
                  <a:srgbClr val="1369B2"/>
                </a:solidFill>
              </a:rPr>
              <a:t>HiveServer2</a:t>
            </a:r>
            <a:r>
              <a:rPr lang="zh-CN" altLang="en-US" dirty="0">
                <a:solidFill>
                  <a:srgbClr val="1369B2"/>
                </a:solidFill>
              </a:rPr>
              <a:t>操作</a:t>
            </a:r>
            <a:r>
              <a:rPr lang="en-US" altLang="zh-CN" dirty="0">
                <a:solidFill>
                  <a:srgbClr val="1369B2"/>
                </a:solidFill>
              </a:rPr>
              <a:t>Hive</a:t>
            </a:r>
            <a:r>
              <a:rPr lang="zh-CN" altLang="en-US" dirty="0">
                <a:solidFill>
                  <a:srgbClr val="595959"/>
                </a:solidFill>
              </a:rPr>
              <a:t>，具体命令如下。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23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2.5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任务：配置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 On Tez</a:t>
            </a:r>
            <a:endParaRPr lang="en-US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178882" y="3285778"/>
            <a:ext cx="8352928" cy="12241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538922" y="3596599"/>
            <a:ext cx="8460940" cy="45890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nl-NL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beeline -u jdbc:hive2://node02:10001 -n root</a:t>
            </a:r>
            <a:endParaRPr lang="en-US" altLang="zh-CN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8"/>
          <p:cNvSpPr/>
          <p:nvPr/>
        </p:nvSpPr>
        <p:spPr>
          <a:xfrm>
            <a:off x="1043272" y="1434488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文本框 10"/>
          <p:cNvSpPr txBox="1"/>
          <p:nvPr/>
        </p:nvSpPr>
        <p:spPr>
          <a:xfrm flipH="1">
            <a:off x="1132384" y="1570227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12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1"/>
          <p:cNvSpPr txBox="1"/>
          <p:nvPr/>
        </p:nvSpPr>
        <p:spPr>
          <a:xfrm>
            <a:off x="2998862" y="1341562"/>
            <a:ext cx="8712968" cy="92525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测试执行引擎</a:t>
            </a:r>
            <a:endParaRPr lang="en-US" altLang="zh-CN" sz="2000" b="1" kern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lvl="0" defTabSz="457200">
              <a:lnSpc>
                <a:spcPct val="150000"/>
              </a:lnSpc>
              <a:defRPr/>
            </a:pPr>
            <a:r>
              <a:rPr lang="zh-CN" altLang="en-US" dirty="0">
                <a:solidFill>
                  <a:srgbClr val="595959"/>
                </a:solidFill>
              </a:rPr>
              <a:t>（</a:t>
            </a:r>
            <a:r>
              <a:rPr lang="en-US" altLang="zh-CN" dirty="0">
                <a:solidFill>
                  <a:srgbClr val="595959"/>
                </a:solidFill>
              </a:rPr>
              <a:t>2</a:t>
            </a:r>
            <a:r>
              <a:rPr lang="zh-CN" altLang="en-US" dirty="0">
                <a:solidFill>
                  <a:srgbClr val="595959"/>
                </a:solidFill>
              </a:rPr>
              <a:t>）在</a:t>
            </a:r>
            <a:r>
              <a:rPr lang="en-US" altLang="zh-CN" dirty="0">
                <a:solidFill>
                  <a:srgbClr val="595959"/>
                </a:solidFill>
              </a:rPr>
              <a:t>Hive</a:t>
            </a:r>
            <a:r>
              <a:rPr lang="zh-CN" altLang="en-US" dirty="0">
                <a:solidFill>
                  <a:srgbClr val="595959"/>
                </a:solidFill>
              </a:rPr>
              <a:t>的</a:t>
            </a:r>
            <a:r>
              <a:rPr lang="en-US" altLang="zh-CN" dirty="0">
                <a:solidFill>
                  <a:srgbClr val="595959"/>
                </a:solidFill>
              </a:rPr>
              <a:t>default</a:t>
            </a:r>
            <a:r>
              <a:rPr lang="zh-CN" altLang="en-US" dirty="0">
                <a:solidFill>
                  <a:srgbClr val="595959"/>
                </a:solidFill>
              </a:rPr>
              <a:t>数据库中新建表</a:t>
            </a:r>
            <a:r>
              <a:rPr lang="en-US" altLang="zh-CN" dirty="0">
                <a:solidFill>
                  <a:srgbClr val="1369B2"/>
                </a:solidFill>
              </a:rPr>
              <a:t>users</a:t>
            </a:r>
            <a:r>
              <a:rPr lang="zh-CN" altLang="en-US" dirty="0">
                <a:solidFill>
                  <a:srgbClr val="595959"/>
                </a:solidFill>
              </a:rPr>
              <a:t>，具体</a:t>
            </a:r>
            <a:r>
              <a:rPr lang="en-US" altLang="zh-CN" dirty="0">
                <a:solidFill>
                  <a:srgbClr val="595959"/>
                </a:solidFill>
              </a:rPr>
              <a:t>HiveQL</a:t>
            </a:r>
            <a:r>
              <a:rPr lang="zh-CN" altLang="en-US" dirty="0">
                <a:solidFill>
                  <a:srgbClr val="595959"/>
                </a:solidFill>
              </a:rPr>
              <a:t>语句如下。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23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2.5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任务：配置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 On Tez</a:t>
            </a:r>
            <a:endParaRPr lang="en-US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178882" y="2637707"/>
            <a:ext cx="8352928" cy="381642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538922" y="2853730"/>
            <a:ext cx="8460940" cy="336739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CREATE TABLE IF NOT EXISTS users (</a:t>
            </a:r>
            <a:endParaRPr lang="en-US" altLang="zh-CN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    </a:t>
            </a:r>
            <a:r>
              <a:rPr lang="en-US" altLang="zh-CN" sz="18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user_id</a:t>
            </a: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 INT,</a:t>
            </a:r>
            <a:endParaRPr lang="en-US" altLang="zh-CN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    username STRING,</a:t>
            </a:r>
            <a:endParaRPr lang="en-US" altLang="zh-CN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    email STRING,</a:t>
            </a:r>
            <a:endParaRPr lang="en-US" altLang="zh-CN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    gender STRING,</a:t>
            </a:r>
            <a:endParaRPr lang="en-US" altLang="zh-CN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    age INT,</a:t>
            </a:r>
            <a:endParaRPr lang="en-US" altLang="zh-CN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    </a:t>
            </a:r>
            <a:r>
              <a:rPr lang="en-US" altLang="zh-CN" sz="1800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registration_date</a:t>
            </a: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 STRING</a:t>
            </a:r>
            <a:endParaRPr lang="en-US" altLang="zh-CN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);</a:t>
            </a:r>
            <a:endParaRPr lang="en-US" altLang="zh-CN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8"/>
          <p:cNvSpPr/>
          <p:nvPr/>
        </p:nvSpPr>
        <p:spPr>
          <a:xfrm>
            <a:off x="1043272" y="1434488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文本框 10"/>
          <p:cNvSpPr txBox="1"/>
          <p:nvPr/>
        </p:nvSpPr>
        <p:spPr>
          <a:xfrm flipH="1">
            <a:off x="1132384" y="1570227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12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1"/>
          <p:cNvSpPr txBox="1"/>
          <p:nvPr/>
        </p:nvSpPr>
        <p:spPr>
          <a:xfrm>
            <a:off x="2998862" y="1341562"/>
            <a:ext cx="8712968" cy="92525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测试执行引擎</a:t>
            </a:r>
            <a:endParaRPr lang="en-US" altLang="zh-CN" sz="2000" b="1" kern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lvl="0" defTabSz="457200">
              <a:lnSpc>
                <a:spcPct val="150000"/>
              </a:lnSpc>
              <a:defRPr/>
            </a:pPr>
            <a:r>
              <a:rPr lang="zh-CN" altLang="en-US" dirty="0">
                <a:solidFill>
                  <a:srgbClr val="595959"/>
                </a:solidFill>
              </a:rPr>
              <a:t>（</a:t>
            </a:r>
            <a:r>
              <a:rPr lang="en-US" altLang="zh-CN" dirty="0">
                <a:solidFill>
                  <a:srgbClr val="595959"/>
                </a:solidFill>
              </a:rPr>
              <a:t>3</a:t>
            </a:r>
            <a:r>
              <a:rPr lang="zh-CN" altLang="en-US" dirty="0">
                <a:solidFill>
                  <a:srgbClr val="595959"/>
                </a:solidFill>
              </a:rPr>
              <a:t>）向表</a:t>
            </a:r>
            <a:r>
              <a:rPr lang="en-US" altLang="zh-CN" dirty="0">
                <a:solidFill>
                  <a:srgbClr val="1369B2"/>
                </a:solidFill>
              </a:rPr>
              <a:t>users</a:t>
            </a:r>
            <a:r>
              <a:rPr lang="zh-CN" altLang="en-US" dirty="0">
                <a:solidFill>
                  <a:srgbClr val="595959"/>
                </a:solidFill>
              </a:rPr>
              <a:t>插入数据，具体</a:t>
            </a:r>
            <a:r>
              <a:rPr lang="en-US" altLang="zh-CN" dirty="0">
                <a:solidFill>
                  <a:srgbClr val="595959"/>
                </a:solidFill>
              </a:rPr>
              <a:t>HiveQL</a:t>
            </a:r>
            <a:r>
              <a:rPr lang="zh-CN" altLang="en-US" dirty="0">
                <a:solidFill>
                  <a:srgbClr val="595959"/>
                </a:solidFill>
              </a:rPr>
              <a:t>语句如下。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23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2.5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任务：配置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 On Tez</a:t>
            </a:r>
            <a:endParaRPr lang="en-US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178882" y="2637707"/>
            <a:ext cx="8352928" cy="345638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32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538922" y="2853730"/>
            <a:ext cx="8460940" cy="295189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INSERT INTO TABLE users VALUES</a:t>
            </a:r>
            <a:endParaRPr lang="en-US" altLang="zh-CN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(1,'zhangsan','zhangsan@example.com','male',25,'2025-01-15'),</a:t>
            </a:r>
            <a:endParaRPr lang="en-US" altLang="zh-CN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(2,'lisi','lisi@example.com','female',30,'2025-02-20'),</a:t>
            </a:r>
            <a:endParaRPr lang="en-US" altLang="zh-CN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(3,'wangwu','wangwu@example.com','male',28,'2025-03-05'),</a:t>
            </a:r>
            <a:endParaRPr lang="en-US" altLang="zh-CN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(4,'zhaoliu','zhaoliu@example.com','female',22,'2025-04-18'),</a:t>
            </a:r>
            <a:endParaRPr lang="en-US" altLang="zh-CN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(5,'qianqi','qianqi@example.com','male',35,'2025-05-22'),</a:t>
            </a:r>
            <a:endParaRPr lang="en-US" altLang="zh-CN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18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ourier New" panose="02070309020205020404" pitchFamily="49" charset="0"/>
                <a:sym typeface="+mn-ea"/>
              </a:rPr>
              <a:t>(6,'sunba','sunba@example.com','female',27,'2025-06-30');</a:t>
            </a:r>
            <a:endParaRPr lang="en-US" altLang="zh-CN" sz="18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ourier New" panose="02070309020205020404" pitchFamily="49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8"/>
          <p:cNvSpPr/>
          <p:nvPr/>
        </p:nvSpPr>
        <p:spPr>
          <a:xfrm>
            <a:off x="1043272" y="1434488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文本框 10"/>
          <p:cNvSpPr txBox="1"/>
          <p:nvPr/>
        </p:nvSpPr>
        <p:spPr>
          <a:xfrm flipH="1">
            <a:off x="1132384" y="1570227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12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1"/>
          <p:cNvSpPr txBox="1"/>
          <p:nvPr/>
        </p:nvSpPr>
        <p:spPr>
          <a:xfrm>
            <a:off x="2998862" y="1341562"/>
            <a:ext cx="8712968" cy="92525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sz="2000" b="1" kern="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测试执行引擎</a:t>
            </a:r>
            <a:endParaRPr lang="en-US" altLang="zh-CN" sz="2000" b="1" kern="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lvl="0" defTabSz="457200">
              <a:lnSpc>
                <a:spcPct val="150000"/>
              </a:lnSpc>
              <a:defRPr/>
            </a:pPr>
            <a:r>
              <a:rPr lang="zh-CN" altLang="en-US" dirty="0">
                <a:solidFill>
                  <a:srgbClr val="595959"/>
                </a:solidFill>
              </a:rPr>
              <a:t>上述命令执行完成后的效果如图。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23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2.5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任务：配置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 On Tez</a:t>
            </a:r>
            <a:endParaRPr lang="en-US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42878" y="2531621"/>
            <a:ext cx="6120680" cy="41724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8"/>
          <p:cNvSpPr txBox="1"/>
          <p:nvPr/>
        </p:nvSpPr>
        <p:spPr>
          <a:xfrm>
            <a:off x="4006974" y="3014345"/>
            <a:ext cx="7272808" cy="707886"/>
          </a:xfrm>
          <a:prstGeom prst="rect">
            <a:avLst/>
          </a:prstGeom>
          <a:noFill/>
        </p:spPr>
        <p:txBody>
          <a:bodyPr wrap="square" lIns="91443" tIns="45720" rIns="91443" bIns="45720" rtlCol="0">
            <a:spAutoFit/>
          </a:bodyPr>
          <a:lstStyle/>
          <a:p>
            <a:r>
              <a:rPr lang="zh-CN" altLang="en-US" sz="40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任务：使用</a:t>
            </a:r>
            <a:r>
              <a:rPr lang="en-US" altLang="zh-CN" sz="4000" b="1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DataGrip</a:t>
            </a:r>
            <a:r>
              <a:rPr lang="zh-CN" altLang="en-US" sz="40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操作</a:t>
            </a:r>
            <a:r>
              <a:rPr lang="en-US" altLang="zh-CN" sz="40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endParaRPr lang="zh-CN" sz="40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" name="TextBox 48"/>
          <p:cNvSpPr txBox="1"/>
          <p:nvPr/>
        </p:nvSpPr>
        <p:spPr>
          <a:xfrm>
            <a:off x="1626870" y="2809240"/>
            <a:ext cx="1734820" cy="1106805"/>
          </a:xfrm>
          <a:prstGeom prst="rect">
            <a:avLst/>
          </a:prstGeom>
          <a:noFill/>
        </p:spPr>
        <p:txBody>
          <a:bodyPr wrap="square" lIns="91443" tIns="45720" rIns="91443" bIns="45720" rtlCol="0">
            <a:spAutoFit/>
          </a:bodyPr>
          <a:lstStyle/>
          <a:p>
            <a:r>
              <a:rPr lang="en-US" altLang="en-GB" sz="6600" b="1" dirty="0">
                <a:solidFill>
                  <a:srgbClr val="FAFAF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2.6</a:t>
            </a:r>
            <a:endParaRPr lang="en-US" altLang="en-GB" sz="6600" b="1" dirty="0">
              <a:solidFill>
                <a:srgbClr val="FAFAF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2.6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任务：使用</a:t>
            </a:r>
            <a:r>
              <a:rPr lang="en-US" altLang="zh-CN" sz="2400" b="1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DataGrip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操作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endParaRPr lang="en-US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7" name="原创设计师QQ598969553          _3"/>
          <p:cNvSpPr/>
          <p:nvPr/>
        </p:nvSpPr>
        <p:spPr>
          <a:xfrm>
            <a:off x="856403" y="2513224"/>
            <a:ext cx="4590731" cy="3724882"/>
          </a:xfrm>
          <a:prstGeom prst="roundRect">
            <a:avLst>
              <a:gd name="adj" fmla="val 9083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9" name="原创设计师QQ598969553          _7"/>
          <p:cNvSpPr txBox="1"/>
          <p:nvPr/>
        </p:nvSpPr>
        <p:spPr>
          <a:xfrm>
            <a:off x="856404" y="2799823"/>
            <a:ext cx="45907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1216660">
              <a:spcBef>
                <a:spcPct val="20000"/>
              </a:spcBef>
              <a:defRPr/>
            </a:pPr>
            <a:r>
              <a:rPr lang="zh-CN" altLang="en-US" sz="2800" b="1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学习目标</a:t>
            </a:r>
            <a:endParaRPr lang="zh-CN" altLang="en-US" sz="2800" b="1" dirty="0">
              <a:solidFill>
                <a:srgbClr val="1369B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35166" y="1053530"/>
            <a:ext cx="5638800" cy="5638800"/>
          </a:xfrm>
          <a:prstGeom prst="rect">
            <a:avLst/>
          </a:prstGeom>
        </p:spPr>
      </p:pic>
      <p:sp>
        <p:nvSpPr>
          <p:cNvPr id="7" name="原创设计师QQ598969553          _4"/>
          <p:cNvSpPr/>
          <p:nvPr/>
        </p:nvSpPr>
        <p:spPr>
          <a:xfrm>
            <a:off x="899745" y="3573810"/>
            <a:ext cx="4504046" cy="224305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了解使用</a:t>
            </a:r>
            <a:r>
              <a:rPr lang="en-US" altLang="zh-CN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DataGrip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操作</a:t>
            </a:r>
            <a:r>
              <a:rPr lang="en-US" altLang="zh-CN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的方法，能够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使用</a:t>
            </a:r>
            <a:r>
              <a:rPr lang="en-US" altLang="zh-CN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DataGrip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连接</a:t>
            </a:r>
            <a:r>
              <a:rPr lang="en-US" altLang="zh-CN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HiveServer2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实现对</a:t>
            </a:r>
            <a:r>
              <a:rPr lang="en-US" altLang="zh-CN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r>
              <a:rPr lang="zh-CN" altLang="en-US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的访问与操作</a:t>
            </a:r>
            <a:r>
              <a:rPr lang="zh-CN" altLang="en-US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</a:t>
            </a:r>
            <a:endParaRPr lang="en-US" altLang="zh-CN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7" descr="总结小人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330" y="974715"/>
            <a:ext cx="3375660" cy="5479415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圆角矩形标注 15"/>
          <p:cNvSpPr/>
          <p:nvPr/>
        </p:nvSpPr>
        <p:spPr bwMode="auto">
          <a:xfrm>
            <a:off x="4617720" y="2061643"/>
            <a:ext cx="6805930" cy="2952327"/>
          </a:xfrm>
          <a:prstGeom prst="wedgeRoundRectCallout">
            <a:avLst>
              <a:gd name="adj1" fmla="val -56508"/>
              <a:gd name="adj2" fmla="val 16982"/>
              <a:gd name="adj3" fmla="val 16667"/>
            </a:avLst>
          </a:prstGeom>
          <a:noFill/>
          <a:ln w="19050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/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文本框 1"/>
          <p:cNvSpPr txBox="1"/>
          <p:nvPr/>
        </p:nvSpPr>
        <p:spPr>
          <a:xfrm>
            <a:off x="4871071" y="2278030"/>
            <a:ext cx="6095212" cy="23462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sz="20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DataGrip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是由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JetBrains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公司开发的一款专业的跨平台数据库管理工具，广泛用于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SQL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查询、数据库管理和数据分析等场景。它支持多种主流数据库系统，包括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MySQL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Oracle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SQL Server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等，同时也原生支持包括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0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Clickhouse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在内的大数据分析平台。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2.6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任务：使用</a:t>
            </a:r>
            <a:r>
              <a:rPr lang="en-US" altLang="zh-CN" sz="2400" b="1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DataGrip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操作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endParaRPr lang="en-US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1070" y="2061641"/>
            <a:ext cx="6336704" cy="2376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文本框 1"/>
          <p:cNvSpPr txBox="1"/>
          <p:nvPr/>
        </p:nvSpPr>
        <p:spPr>
          <a:xfrm>
            <a:off x="5075895" y="2265256"/>
            <a:ext cx="5927055" cy="1884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altLang="zh-CN" sz="20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DataGrip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拥有现代化的用户界面和丰富的功能集，为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数据分析人员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数据库管理员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以及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开发者提供统一的操作环境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，便于高效管理数据库对象、执行查询、可视化数据以及进行数据库建模与设计。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638" y="1773610"/>
            <a:ext cx="3657600" cy="394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2.6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任务：使用</a:t>
            </a:r>
            <a:r>
              <a:rPr lang="en-US" altLang="zh-CN" sz="2400" b="1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DataGrip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操作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endParaRPr lang="en-US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/>
          <p:cNvSpPr/>
          <p:nvPr/>
        </p:nvSpPr>
        <p:spPr>
          <a:xfrm>
            <a:off x="910630" y="2421682"/>
            <a:ext cx="6120680" cy="2952328"/>
          </a:xfrm>
          <a:prstGeom prst="roundRect">
            <a:avLst/>
          </a:prstGeom>
          <a:solidFill>
            <a:srgbClr val="F5F8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5" name="TextBox 35"/>
          <p:cNvSpPr txBox="1">
            <a:spLocks noChangeArrowheads="1"/>
          </p:cNvSpPr>
          <p:nvPr/>
        </p:nvSpPr>
        <p:spPr bwMode="auto">
          <a:xfrm>
            <a:off x="1068884" y="2709714"/>
            <a:ext cx="5804172" cy="2377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indent="0" algn="just">
              <a:lnSpc>
                <a:spcPct val="150000"/>
              </a:lnSpc>
              <a:buNone/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针对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sz="20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DataGrip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提供了原生的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JDBC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连接支持，用户可直接通过</a:t>
            </a:r>
            <a:r>
              <a:rPr lang="en-US" altLang="zh-CN" sz="20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DataGrip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连接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HiveServer2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，便捷地访问和操作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中的数据。在可视化界面与强大功能的辅助下，显著提升了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的使用效率与体验。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47334" y="2080040"/>
            <a:ext cx="4393746" cy="415806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2.6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任务：使用</a:t>
            </a:r>
            <a:r>
              <a:rPr lang="en-US" altLang="zh-CN" sz="2400" b="1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DataGrip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操作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endParaRPr lang="en-US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1"/>
          <p:cNvSpPr txBox="1"/>
          <p:nvPr/>
        </p:nvSpPr>
        <p:spPr>
          <a:xfrm>
            <a:off x="5075895" y="2265256"/>
            <a:ext cx="5927055" cy="18846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本书使用</a:t>
            </a:r>
            <a:r>
              <a:rPr lang="en-US" altLang="zh-CN" sz="20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DataGrip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的版本为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2025.1.3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，演示如何使用</a:t>
            </a:r>
            <a:r>
              <a:rPr lang="en-US" altLang="zh-CN" sz="20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DataGrip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连接虚拟机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Node02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中启动的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HiveServer2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，从而实现对</a:t>
            </a:r>
            <a:r>
              <a:rPr lang="en-US" altLang="zh-CN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Hive</a:t>
            </a:r>
            <a:r>
              <a:rPr lang="zh-CN" altLang="en-US" sz="20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中数据的访问与操作，操作步骤如下。</a:t>
            </a:r>
            <a:endParaRPr lang="zh-CN" altLang="en-US" sz="20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638" y="1773610"/>
            <a:ext cx="3657600" cy="394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2.6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任务：使用</a:t>
            </a:r>
            <a:r>
              <a:rPr lang="en-US" altLang="zh-CN" sz="2400" b="1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DataGrip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操作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endParaRPr lang="en-US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8"/>
          <p:cNvSpPr/>
          <p:nvPr/>
        </p:nvSpPr>
        <p:spPr>
          <a:xfrm>
            <a:off x="1043272" y="1146456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文本框 10"/>
          <p:cNvSpPr txBox="1"/>
          <p:nvPr/>
        </p:nvSpPr>
        <p:spPr>
          <a:xfrm flipH="1">
            <a:off x="1132384" y="1282195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01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1"/>
          <p:cNvSpPr txBox="1"/>
          <p:nvPr/>
        </p:nvSpPr>
        <p:spPr>
          <a:xfrm>
            <a:off x="2998862" y="1053530"/>
            <a:ext cx="8352928" cy="8790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dirty="0">
                <a:solidFill>
                  <a:srgbClr val="595959"/>
                </a:solidFill>
              </a:rPr>
              <a:t>在</a:t>
            </a:r>
            <a:r>
              <a:rPr lang="en-US" altLang="zh-CN" dirty="0" err="1">
                <a:solidFill>
                  <a:srgbClr val="595959"/>
                </a:solidFill>
              </a:rPr>
              <a:t>DataGrip</a:t>
            </a:r>
            <a:r>
              <a:rPr lang="zh-CN" altLang="en-US" dirty="0">
                <a:solidFill>
                  <a:srgbClr val="595959"/>
                </a:solidFill>
              </a:rPr>
              <a:t>的主界面依次单击“</a:t>
            </a:r>
            <a:r>
              <a:rPr lang="zh-CN" altLang="en-US" dirty="0">
                <a:solidFill>
                  <a:srgbClr val="1369B2"/>
                </a:solidFill>
              </a:rPr>
              <a:t>文件</a:t>
            </a:r>
            <a:r>
              <a:rPr lang="zh-CN" altLang="en-US" dirty="0">
                <a:solidFill>
                  <a:srgbClr val="595959"/>
                </a:solidFill>
              </a:rPr>
              <a:t>”→“</a:t>
            </a:r>
            <a:r>
              <a:rPr lang="zh-CN" altLang="en-US" dirty="0">
                <a:solidFill>
                  <a:srgbClr val="1369B2"/>
                </a:solidFill>
              </a:rPr>
              <a:t>新建</a:t>
            </a:r>
            <a:r>
              <a:rPr lang="zh-CN" altLang="en-US" dirty="0">
                <a:solidFill>
                  <a:srgbClr val="595959"/>
                </a:solidFill>
              </a:rPr>
              <a:t>”→“</a:t>
            </a:r>
            <a:r>
              <a:rPr lang="zh-CN" altLang="en-US" dirty="0">
                <a:solidFill>
                  <a:srgbClr val="1369B2"/>
                </a:solidFill>
              </a:rPr>
              <a:t>数据源</a:t>
            </a:r>
            <a:r>
              <a:rPr lang="zh-CN" altLang="en-US" dirty="0">
                <a:solidFill>
                  <a:srgbClr val="595959"/>
                </a:solidFill>
              </a:rPr>
              <a:t>”→“</a:t>
            </a:r>
            <a:r>
              <a:rPr lang="en-US" altLang="zh-CN" dirty="0">
                <a:solidFill>
                  <a:srgbClr val="1369B2"/>
                </a:solidFill>
              </a:rPr>
              <a:t>Apache Hive</a:t>
            </a:r>
            <a:r>
              <a:rPr lang="en-US" altLang="zh-CN" dirty="0">
                <a:solidFill>
                  <a:srgbClr val="595959"/>
                </a:solidFill>
              </a:rPr>
              <a:t>”</a:t>
            </a:r>
            <a:r>
              <a:rPr lang="zh-CN" altLang="en-US" dirty="0">
                <a:solidFill>
                  <a:srgbClr val="595959"/>
                </a:solidFill>
              </a:rPr>
              <a:t>选项，打开“</a:t>
            </a:r>
            <a:r>
              <a:rPr lang="zh-CN" altLang="en-US" dirty="0">
                <a:solidFill>
                  <a:srgbClr val="1369B2"/>
                </a:solidFill>
              </a:rPr>
              <a:t>数据源和驱动程序</a:t>
            </a:r>
            <a:r>
              <a:rPr lang="zh-CN" altLang="en-US" dirty="0">
                <a:solidFill>
                  <a:srgbClr val="595959"/>
                </a:solidFill>
              </a:rPr>
              <a:t>”窗口新建连接，如图。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9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2.6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任务：使用</a:t>
            </a:r>
            <a:r>
              <a:rPr lang="en-US" altLang="zh-CN" sz="2400" b="1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DataGrip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操作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endParaRPr lang="en-US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4886" y="2133649"/>
            <a:ext cx="3888432" cy="3519259"/>
          </a:xfrm>
          <a:prstGeom prst="rect">
            <a:avLst/>
          </a:prstGeom>
        </p:spPr>
      </p:pic>
      <p:sp>
        <p:nvSpPr>
          <p:cNvPr id="11" name="圆角矩形 8"/>
          <p:cNvSpPr/>
          <p:nvPr/>
        </p:nvSpPr>
        <p:spPr>
          <a:xfrm>
            <a:off x="1046080" y="5745834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12" name="文本框 10"/>
          <p:cNvSpPr txBox="1"/>
          <p:nvPr/>
        </p:nvSpPr>
        <p:spPr>
          <a:xfrm flipH="1">
            <a:off x="1135192" y="5881573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02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1"/>
          <p:cNvSpPr txBox="1"/>
          <p:nvPr/>
        </p:nvSpPr>
        <p:spPr>
          <a:xfrm>
            <a:off x="2998862" y="5881573"/>
            <a:ext cx="4896544" cy="4635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dirty="0">
                <a:solidFill>
                  <a:srgbClr val="595959"/>
                </a:solidFill>
              </a:rPr>
              <a:t>单击“下载”选项，下载</a:t>
            </a:r>
            <a:r>
              <a:rPr lang="en-US" altLang="zh-CN" dirty="0">
                <a:solidFill>
                  <a:srgbClr val="595959"/>
                </a:solidFill>
              </a:rPr>
              <a:t>Hive</a:t>
            </a:r>
            <a:r>
              <a:rPr lang="zh-CN" altLang="en-US" dirty="0">
                <a:solidFill>
                  <a:srgbClr val="595959"/>
                </a:solidFill>
              </a:rPr>
              <a:t>的驱动程序文件。</a:t>
            </a:r>
            <a:endParaRPr lang="zh-CN" altLang="en-US" dirty="0">
              <a:solidFill>
                <a:srgbClr val="59595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8"/>
          <p:cNvSpPr/>
          <p:nvPr/>
        </p:nvSpPr>
        <p:spPr>
          <a:xfrm>
            <a:off x="1043272" y="1125538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文本框 10"/>
          <p:cNvSpPr txBox="1"/>
          <p:nvPr/>
        </p:nvSpPr>
        <p:spPr>
          <a:xfrm flipH="1">
            <a:off x="1132384" y="1261277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03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1"/>
          <p:cNvSpPr txBox="1"/>
          <p:nvPr/>
        </p:nvSpPr>
        <p:spPr>
          <a:xfrm>
            <a:off x="2998862" y="1053530"/>
            <a:ext cx="8496944" cy="212558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dirty="0">
                <a:solidFill>
                  <a:srgbClr val="595959"/>
                </a:solidFill>
              </a:rPr>
              <a:t>在“数据源和驱动程序”窗口配置</a:t>
            </a:r>
            <a:r>
              <a:rPr lang="en-US" altLang="zh-CN" dirty="0">
                <a:solidFill>
                  <a:srgbClr val="595959"/>
                </a:solidFill>
              </a:rPr>
              <a:t>HiveServer2</a:t>
            </a:r>
            <a:r>
              <a:rPr lang="zh-CN" altLang="en-US" dirty="0">
                <a:solidFill>
                  <a:srgbClr val="595959"/>
                </a:solidFill>
              </a:rPr>
              <a:t>的连接信息。首先，在“名称”输入框中设置连接名称为</a:t>
            </a:r>
            <a:r>
              <a:rPr lang="en-US" altLang="zh-CN" dirty="0" err="1">
                <a:solidFill>
                  <a:srgbClr val="1369B2"/>
                </a:solidFill>
              </a:rPr>
              <a:t>MyHive</a:t>
            </a:r>
            <a:r>
              <a:rPr lang="zh-CN" altLang="en-US" dirty="0">
                <a:solidFill>
                  <a:srgbClr val="595959"/>
                </a:solidFill>
              </a:rPr>
              <a:t>。接着，在“</a:t>
            </a:r>
            <a:r>
              <a:rPr lang="zh-CN" altLang="en-US" dirty="0">
                <a:solidFill>
                  <a:srgbClr val="1369B2"/>
                </a:solidFill>
              </a:rPr>
              <a:t>主机</a:t>
            </a:r>
            <a:r>
              <a:rPr lang="zh-CN" altLang="en-US" dirty="0">
                <a:solidFill>
                  <a:srgbClr val="595959"/>
                </a:solidFill>
              </a:rPr>
              <a:t>”输入框中设置</a:t>
            </a:r>
            <a:r>
              <a:rPr lang="en-US" altLang="zh-CN" dirty="0">
                <a:solidFill>
                  <a:srgbClr val="595959"/>
                </a:solidFill>
              </a:rPr>
              <a:t>HiveServer2</a:t>
            </a:r>
            <a:r>
              <a:rPr lang="zh-CN" altLang="en-US" dirty="0">
                <a:solidFill>
                  <a:srgbClr val="595959"/>
                </a:solidFill>
              </a:rPr>
              <a:t>绑定的</a:t>
            </a:r>
            <a:r>
              <a:rPr lang="en-US" altLang="zh-CN" dirty="0">
                <a:solidFill>
                  <a:srgbClr val="595959"/>
                </a:solidFill>
              </a:rPr>
              <a:t>IP</a:t>
            </a:r>
            <a:r>
              <a:rPr lang="zh-CN" altLang="en-US" dirty="0">
                <a:solidFill>
                  <a:srgbClr val="595959"/>
                </a:solidFill>
              </a:rPr>
              <a:t>地址为</a:t>
            </a:r>
            <a:r>
              <a:rPr lang="en-US" altLang="zh-CN" dirty="0">
                <a:solidFill>
                  <a:srgbClr val="1369B2"/>
                </a:solidFill>
              </a:rPr>
              <a:t>192.168.121.133</a:t>
            </a:r>
            <a:r>
              <a:rPr lang="zh-CN" altLang="en-US" dirty="0">
                <a:solidFill>
                  <a:srgbClr val="595959"/>
                </a:solidFill>
              </a:rPr>
              <a:t>。然后，在“端口”输入框中设置</a:t>
            </a:r>
            <a:r>
              <a:rPr lang="en-US" altLang="zh-CN" dirty="0">
                <a:solidFill>
                  <a:srgbClr val="1369B2"/>
                </a:solidFill>
              </a:rPr>
              <a:t>HiveServer2</a:t>
            </a:r>
            <a:r>
              <a:rPr lang="zh-CN" altLang="en-US" dirty="0">
                <a:solidFill>
                  <a:srgbClr val="595959"/>
                </a:solidFill>
              </a:rPr>
              <a:t>监听的端口为</a:t>
            </a:r>
            <a:r>
              <a:rPr lang="en-US" altLang="zh-CN" dirty="0">
                <a:solidFill>
                  <a:srgbClr val="1369B2"/>
                </a:solidFill>
              </a:rPr>
              <a:t>10001</a:t>
            </a:r>
            <a:r>
              <a:rPr lang="zh-CN" altLang="en-US" dirty="0">
                <a:solidFill>
                  <a:srgbClr val="595959"/>
                </a:solidFill>
              </a:rPr>
              <a:t>。最后，在“</a:t>
            </a:r>
            <a:r>
              <a:rPr lang="zh-CN" altLang="en-US" dirty="0">
                <a:solidFill>
                  <a:srgbClr val="1369B2"/>
                </a:solidFill>
              </a:rPr>
              <a:t>用户</a:t>
            </a:r>
            <a:r>
              <a:rPr lang="zh-CN" altLang="en-US" dirty="0">
                <a:solidFill>
                  <a:srgbClr val="595959"/>
                </a:solidFill>
              </a:rPr>
              <a:t>”输入框中设置用户为</a:t>
            </a:r>
            <a:r>
              <a:rPr lang="en-US" altLang="zh-CN" dirty="0">
                <a:solidFill>
                  <a:srgbClr val="1369B2"/>
                </a:solidFill>
              </a:rPr>
              <a:t>root</a:t>
            </a:r>
            <a:r>
              <a:rPr lang="zh-CN" altLang="en-US" dirty="0">
                <a:solidFill>
                  <a:srgbClr val="595959"/>
                </a:solidFill>
              </a:rPr>
              <a:t>。“数据源和驱动程序”窗口配置完成后的效果如图。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9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2.6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任务：使用</a:t>
            </a:r>
            <a:r>
              <a:rPr lang="en-US" altLang="zh-CN" sz="2400" b="1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DataGrip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操作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endParaRPr lang="en-US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0686" y="2853730"/>
            <a:ext cx="4380865" cy="38195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8"/>
          <p:cNvSpPr/>
          <p:nvPr/>
        </p:nvSpPr>
        <p:spPr>
          <a:xfrm>
            <a:off x="1043272" y="1125538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文本框 10"/>
          <p:cNvSpPr txBox="1"/>
          <p:nvPr/>
        </p:nvSpPr>
        <p:spPr>
          <a:xfrm flipH="1">
            <a:off x="1132384" y="1261277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04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1"/>
          <p:cNvSpPr txBox="1"/>
          <p:nvPr/>
        </p:nvSpPr>
        <p:spPr>
          <a:xfrm>
            <a:off x="2998862" y="1053530"/>
            <a:ext cx="8496944" cy="8790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dirty="0">
                <a:solidFill>
                  <a:srgbClr val="595959"/>
                </a:solidFill>
              </a:rPr>
              <a:t>单击“</a:t>
            </a:r>
            <a:r>
              <a:rPr lang="zh-CN" altLang="en-US" dirty="0">
                <a:solidFill>
                  <a:srgbClr val="1369B2"/>
                </a:solidFill>
              </a:rPr>
              <a:t>架构</a:t>
            </a:r>
            <a:r>
              <a:rPr lang="zh-CN" altLang="en-US" dirty="0">
                <a:solidFill>
                  <a:srgbClr val="595959"/>
                </a:solidFill>
              </a:rPr>
              <a:t>”选项卡，并勾选其中的“所有架构”复选框，即可使当前创建的连接获取</a:t>
            </a:r>
            <a:r>
              <a:rPr lang="en-US" altLang="zh-CN" dirty="0">
                <a:solidFill>
                  <a:srgbClr val="595959"/>
                </a:solidFill>
              </a:rPr>
              <a:t>Hive</a:t>
            </a:r>
            <a:r>
              <a:rPr lang="zh-CN" altLang="en-US" dirty="0">
                <a:solidFill>
                  <a:srgbClr val="595959"/>
                </a:solidFill>
              </a:rPr>
              <a:t>中的所有数据库。否则，将默认仅连接到</a:t>
            </a:r>
            <a:r>
              <a:rPr lang="en-US" altLang="zh-CN" dirty="0">
                <a:solidFill>
                  <a:srgbClr val="1369B2"/>
                </a:solidFill>
              </a:rPr>
              <a:t>default</a:t>
            </a:r>
            <a:r>
              <a:rPr lang="zh-CN" altLang="en-US" dirty="0">
                <a:solidFill>
                  <a:srgbClr val="1369B2"/>
                </a:solidFill>
              </a:rPr>
              <a:t>数据库</a:t>
            </a:r>
            <a:r>
              <a:rPr lang="zh-CN" altLang="en-US" dirty="0">
                <a:solidFill>
                  <a:srgbClr val="595959"/>
                </a:solidFill>
              </a:rPr>
              <a:t>，如图。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9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2.6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任务：使用</a:t>
            </a:r>
            <a:r>
              <a:rPr lang="en-US" altLang="zh-CN" sz="2400" b="1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DataGrip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操作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endParaRPr lang="en-US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42878" y="2133650"/>
            <a:ext cx="5184576" cy="448643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8"/>
          <p:cNvSpPr/>
          <p:nvPr/>
        </p:nvSpPr>
        <p:spPr>
          <a:xfrm>
            <a:off x="1043272" y="1125538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文本框 10"/>
          <p:cNvSpPr txBox="1"/>
          <p:nvPr/>
        </p:nvSpPr>
        <p:spPr>
          <a:xfrm flipH="1">
            <a:off x="1132384" y="1261277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05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1"/>
          <p:cNvSpPr txBox="1"/>
          <p:nvPr/>
        </p:nvSpPr>
        <p:spPr>
          <a:xfrm>
            <a:off x="2998862" y="1053530"/>
            <a:ext cx="8496944" cy="8790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dirty="0">
                <a:solidFill>
                  <a:srgbClr val="595959"/>
                </a:solidFill>
              </a:rPr>
              <a:t>单击“</a:t>
            </a:r>
            <a:r>
              <a:rPr lang="zh-CN" altLang="en-US" dirty="0">
                <a:solidFill>
                  <a:srgbClr val="1369B2"/>
                </a:solidFill>
              </a:rPr>
              <a:t>测试连接</a:t>
            </a:r>
            <a:r>
              <a:rPr lang="zh-CN" altLang="en-US" dirty="0">
                <a:solidFill>
                  <a:srgbClr val="595959"/>
                </a:solidFill>
              </a:rPr>
              <a:t>”选项，验证当前创建的连接是否能够成功连接至指定的</a:t>
            </a:r>
            <a:r>
              <a:rPr lang="en-US" altLang="zh-CN" dirty="0">
                <a:solidFill>
                  <a:srgbClr val="1369B2"/>
                </a:solidFill>
              </a:rPr>
              <a:t>HiveServer2</a:t>
            </a:r>
            <a:r>
              <a:rPr lang="zh-CN" altLang="en-US" dirty="0">
                <a:solidFill>
                  <a:srgbClr val="595959"/>
                </a:solidFill>
              </a:rPr>
              <a:t>，如图。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9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2.6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任务：使用</a:t>
            </a:r>
            <a:r>
              <a:rPr lang="en-US" altLang="zh-CN" sz="2400" b="1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DataGrip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操作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endParaRPr lang="en-US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42878" y="2133649"/>
            <a:ext cx="5256584" cy="454874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8"/>
          <p:cNvSpPr/>
          <p:nvPr/>
        </p:nvSpPr>
        <p:spPr>
          <a:xfrm>
            <a:off x="1043272" y="1125538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文本框 10"/>
          <p:cNvSpPr txBox="1"/>
          <p:nvPr/>
        </p:nvSpPr>
        <p:spPr>
          <a:xfrm flipH="1">
            <a:off x="1132384" y="1261277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06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1"/>
          <p:cNvSpPr txBox="1"/>
          <p:nvPr/>
        </p:nvSpPr>
        <p:spPr>
          <a:xfrm>
            <a:off x="2998862" y="1053530"/>
            <a:ext cx="8496944" cy="8790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dirty="0">
                <a:solidFill>
                  <a:srgbClr val="595959"/>
                </a:solidFill>
              </a:rPr>
              <a:t>单击“</a:t>
            </a:r>
            <a:r>
              <a:rPr lang="zh-CN" altLang="en-US" dirty="0">
                <a:solidFill>
                  <a:srgbClr val="1369B2"/>
                </a:solidFill>
              </a:rPr>
              <a:t>确定</a:t>
            </a:r>
            <a:r>
              <a:rPr lang="zh-CN" altLang="en-US" dirty="0">
                <a:solidFill>
                  <a:srgbClr val="595959"/>
                </a:solidFill>
              </a:rPr>
              <a:t>”按钮以保存连接设置并返回</a:t>
            </a:r>
            <a:r>
              <a:rPr lang="en-US" altLang="zh-CN" dirty="0" err="1">
                <a:solidFill>
                  <a:srgbClr val="1369B2"/>
                </a:solidFill>
              </a:rPr>
              <a:t>DataGrip</a:t>
            </a:r>
            <a:r>
              <a:rPr lang="zh-CN" altLang="en-US" dirty="0">
                <a:solidFill>
                  <a:srgbClr val="1369B2"/>
                </a:solidFill>
              </a:rPr>
              <a:t>主界面</a:t>
            </a:r>
            <a:r>
              <a:rPr lang="zh-CN" altLang="en-US" dirty="0">
                <a:solidFill>
                  <a:srgbClr val="595959"/>
                </a:solidFill>
              </a:rPr>
              <a:t>。此时，将基于名为</a:t>
            </a:r>
            <a:r>
              <a:rPr lang="en-US" altLang="zh-CN" dirty="0" err="1">
                <a:solidFill>
                  <a:srgbClr val="1369B2"/>
                </a:solidFill>
              </a:rPr>
              <a:t>MyHive</a:t>
            </a:r>
            <a:r>
              <a:rPr lang="zh-CN" altLang="en-US" dirty="0">
                <a:solidFill>
                  <a:srgbClr val="1369B2"/>
                </a:solidFill>
              </a:rPr>
              <a:t>的连接配置</a:t>
            </a:r>
            <a:r>
              <a:rPr lang="zh-CN" altLang="en-US" dirty="0">
                <a:solidFill>
                  <a:srgbClr val="595959"/>
                </a:solidFill>
              </a:rPr>
              <a:t>，自动连接至虚拟机</a:t>
            </a:r>
            <a:r>
              <a:rPr lang="en-US" altLang="zh-CN" dirty="0">
                <a:solidFill>
                  <a:srgbClr val="595959"/>
                </a:solidFill>
              </a:rPr>
              <a:t>Node02</a:t>
            </a:r>
            <a:r>
              <a:rPr lang="zh-CN" altLang="en-US" dirty="0">
                <a:solidFill>
                  <a:srgbClr val="595959"/>
                </a:solidFill>
              </a:rPr>
              <a:t>中启动的</a:t>
            </a:r>
            <a:r>
              <a:rPr lang="en-US" altLang="zh-CN" dirty="0">
                <a:solidFill>
                  <a:srgbClr val="595959"/>
                </a:solidFill>
              </a:rPr>
              <a:t>HiveServer2</a:t>
            </a:r>
            <a:r>
              <a:rPr lang="zh-CN" altLang="en-US" dirty="0">
                <a:solidFill>
                  <a:srgbClr val="595959"/>
                </a:solidFill>
              </a:rPr>
              <a:t>，如图。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9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2.6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任务：使用</a:t>
            </a:r>
            <a:r>
              <a:rPr lang="en-US" altLang="zh-CN" sz="2400" b="1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DataGrip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操作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endParaRPr lang="en-US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42878" y="2277666"/>
            <a:ext cx="7876517" cy="302433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圆角矩形 8"/>
          <p:cNvSpPr/>
          <p:nvPr/>
        </p:nvSpPr>
        <p:spPr>
          <a:xfrm>
            <a:off x="1043272" y="1125538"/>
            <a:ext cx="1747943" cy="77321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7" name="文本框 10"/>
          <p:cNvSpPr txBox="1"/>
          <p:nvPr/>
        </p:nvSpPr>
        <p:spPr>
          <a:xfrm flipH="1">
            <a:off x="1132384" y="1261277"/>
            <a:ext cx="1624965" cy="523220"/>
          </a:xfrm>
          <a:prstGeom prst="rect">
            <a:avLst/>
          </a:prstGeom>
          <a:noFill/>
          <a:ln w="9525">
            <a:noFill/>
            <a:miter/>
          </a:ln>
          <a:effectLst>
            <a:outerShdw sx="999" sy="999" algn="ctr" rotWithShape="0">
              <a:srgbClr val="000000"/>
            </a:outerShdw>
          </a:effectLst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2800" dirty="0">
                <a:solidFill>
                  <a:schemeClr val="bg1"/>
                </a:solidFill>
                <a:latin typeface="Impact" panose="020B0806030902050204" charset="0"/>
                <a:ea typeface="微软雅黑" panose="020B0503020204020204" pitchFamily="34" charset="-122"/>
                <a:sym typeface="Arial" panose="020B0604020202020204" pitchFamily="34" charset="0"/>
              </a:rPr>
              <a:t>STEP  07</a:t>
            </a:r>
            <a:endParaRPr lang="en-US" altLang="zh-CN" sz="2800" dirty="0">
              <a:solidFill>
                <a:schemeClr val="bg1"/>
              </a:solidFill>
              <a:latin typeface="Impact" panose="020B080603090205020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1"/>
          <p:cNvSpPr txBox="1"/>
          <p:nvPr/>
        </p:nvSpPr>
        <p:spPr>
          <a:xfrm>
            <a:off x="2998862" y="1053530"/>
            <a:ext cx="8496944" cy="4635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50000"/>
              </a:lnSpc>
              <a:defRPr/>
            </a:pPr>
            <a:r>
              <a:rPr lang="zh-CN" altLang="en-US" dirty="0">
                <a:solidFill>
                  <a:srgbClr val="595959"/>
                </a:solidFill>
              </a:rPr>
              <a:t>在名为</a:t>
            </a:r>
            <a:r>
              <a:rPr lang="en-US" altLang="zh-CN" dirty="0">
                <a:solidFill>
                  <a:srgbClr val="1369B2"/>
                </a:solidFill>
              </a:rPr>
              <a:t>console</a:t>
            </a:r>
            <a:r>
              <a:rPr lang="zh-CN" altLang="en-US" dirty="0">
                <a:solidFill>
                  <a:srgbClr val="1369B2"/>
                </a:solidFill>
              </a:rPr>
              <a:t>的</a:t>
            </a:r>
            <a:r>
              <a:rPr lang="en-US" altLang="zh-CN" dirty="0">
                <a:solidFill>
                  <a:srgbClr val="1369B2"/>
                </a:solidFill>
              </a:rPr>
              <a:t>SQL</a:t>
            </a:r>
            <a:r>
              <a:rPr lang="zh-CN" altLang="en-US" dirty="0">
                <a:solidFill>
                  <a:srgbClr val="1369B2"/>
                </a:solidFill>
              </a:rPr>
              <a:t>文件</a:t>
            </a:r>
            <a:r>
              <a:rPr lang="zh-CN" altLang="en-US" dirty="0">
                <a:solidFill>
                  <a:srgbClr val="595959"/>
                </a:solidFill>
              </a:rPr>
              <a:t>中输入查询表</a:t>
            </a:r>
            <a:r>
              <a:rPr lang="en-US" altLang="zh-CN" dirty="0">
                <a:solidFill>
                  <a:srgbClr val="1369B2"/>
                </a:solidFill>
              </a:rPr>
              <a:t>users</a:t>
            </a:r>
            <a:r>
              <a:rPr lang="zh-CN" altLang="en-US" dirty="0">
                <a:solidFill>
                  <a:srgbClr val="595959"/>
                </a:solidFill>
              </a:rPr>
              <a:t>所有数据的</a:t>
            </a:r>
            <a:r>
              <a:rPr lang="en-US" altLang="zh-CN" dirty="0">
                <a:solidFill>
                  <a:srgbClr val="595959"/>
                </a:solidFill>
              </a:rPr>
              <a:t>HiveQL</a:t>
            </a:r>
            <a:r>
              <a:rPr lang="zh-CN" altLang="en-US" dirty="0">
                <a:solidFill>
                  <a:srgbClr val="595959"/>
                </a:solidFill>
              </a:rPr>
              <a:t>语句并运行，如图。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9" name="Title 1"/>
          <p:cNvSpPr txBox="1"/>
          <p:nvPr/>
        </p:nvSpPr>
        <p:spPr>
          <a:xfrm>
            <a:off x="1143690" y="266995"/>
            <a:ext cx="5201283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2.6  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任务：使用</a:t>
            </a:r>
            <a:r>
              <a:rPr lang="en-US" altLang="zh-CN" sz="2400" b="1" dirty="0" err="1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DataGrip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操作</a:t>
            </a: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Hive</a:t>
            </a:r>
            <a:endParaRPr lang="en-US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4886" y="2277665"/>
            <a:ext cx="7776864" cy="357111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90" y="266995"/>
            <a:ext cx="5671595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>
              <a:buNone/>
            </a:pPr>
            <a:r>
              <a:rPr lang="en-US" altLang="zh-CN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AI</a:t>
            </a: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助学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1162768" y="1865559"/>
            <a:ext cx="9864878" cy="3488511"/>
          </a:xfrm>
          <a:prstGeom prst="roundRect">
            <a:avLst>
              <a:gd name="adj" fmla="val 0"/>
            </a:avLst>
          </a:prstGeom>
          <a:noFill/>
          <a:ln w="3175"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3200">
              <a:cs typeface="+mn-ea"/>
              <a:sym typeface="+mn-lt"/>
            </a:endParaRPr>
          </a:p>
        </p:txBody>
      </p:sp>
      <p:sp>
        <p:nvSpPr>
          <p:cNvPr id="4" name="TextBox 38"/>
          <p:cNvSpPr txBox="1"/>
          <p:nvPr/>
        </p:nvSpPr>
        <p:spPr>
          <a:xfrm>
            <a:off x="1558594" y="2349674"/>
            <a:ext cx="9109012" cy="179228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学完本单元后，读者已经初步了解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Hive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的部署方式、访问工具和执行引擎配置方法。然而，在实际部署和使用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Hive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时，仍可能遇到服务启动、客户端连接或任务执行等问题。此时，可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借助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AI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分析报错信息和环境配置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，帮助判断可能原因，并梳理排查思路。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4946858" y="1505519"/>
            <a:ext cx="718820" cy="71882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AI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5665678" y="1505519"/>
            <a:ext cx="718820" cy="71882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助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6384498" y="1505519"/>
            <a:ext cx="718820" cy="71882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学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1"/>
          <p:cNvSpPr txBox="1"/>
          <p:nvPr/>
        </p:nvSpPr>
        <p:spPr>
          <a:xfrm>
            <a:off x="1143690" y="266995"/>
            <a:ext cx="5671595" cy="506086"/>
          </a:xfrm>
          <a:prstGeom prst="rect">
            <a:avLst/>
          </a:prstGeom>
        </p:spPr>
        <p:txBody>
          <a:bodyPr lIns="0" tIns="60958" rIns="0" bIns="60958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>
              <a:buNone/>
            </a:pPr>
            <a:r>
              <a:rPr lang="zh-CN" altLang="en-US" sz="2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单元总结</a:t>
            </a:r>
            <a:endParaRPr lang="en-GB" altLang="zh-CN" sz="2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1162768" y="1865559"/>
            <a:ext cx="9864878" cy="3488511"/>
          </a:xfrm>
          <a:prstGeom prst="roundRect">
            <a:avLst>
              <a:gd name="adj" fmla="val 0"/>
            </a:avLst>
          </a:prstGeom>
          <a:noFill/>
          <a:ln w="3175"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3200">
              <a:cs typeface="+mn-ea"/>
              <a:sym typeface="+mn-lt"/>
            </a:endParaRPr>
          </a:p>
        </p:txBody>
      </p:sp>
      <p:sp>
        <p:nvSpPr>
          <p:cNvPr id="4" name="TextBox 38"/>
          <p:cNvSpPr txBox="1"/>
          <p:nvPr/>
        </p:nvSpPr>
        <p:spPr>
          <a:xfrm>
            <a:off x="1558594" y="2349674"/>
            <a:ext cx="9109012" cy="27156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marL="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本单元主要讲解了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Hive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部署与应用。首先，介绍了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Hive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客户端工具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Beeline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的基本概念与使用方法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。接着，详细说明了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基于不同模式部署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Hive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的方法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，包括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内嵌模式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、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本地模式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和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远程模式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。然后，重点介绍了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Hive On </a:t>
            </a:r>
            <a:r>
              <a:rPr lang="en-US" altLang="zh-CN" sz="20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Tez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的原理与配置方法。最后，介绍了使用</a:t>
            </a:r>
            <a:r>
              <a:rPr lang="en-US" altLang="zh-CN" sz="2000" dirty="0" err="1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DataGrip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操作</a:t>
            </a:r>
            <a:r>
              <a:rPr lang="en-US" altLang="zh-CN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Hive</a:t>
            </a:r>
            <a:r>
              <a:rPr lang="zh-CN" altLang="en-US" sz="2000" dirty="0">
                <a:solidFill>
                  <a:srgbClr val="1369B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的方法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。通过本单元的学习，读者能够根据实际需求灵活选择并部署不同模式的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Hive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环境，掌握多种客户端工具的使用方法，为后续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Hive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lt"/>
              </a:rPr>
              <a:t>数据仓库的构建与综合应用打下坚实基础。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lt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4384123" y="1505519"/>
            <a:ext cx="718820" cy="71882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102943" y="1505519"/>
            <a:ext cx="718820" cy="71882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元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5821763" y="1505519"/>
            <a:ext cx="718820" cy="71882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总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6540583" y="1505519"/>
            <a:ext cx="718820" cy="71882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结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/>
    </mc:Choice>
    <mc:Fallback>
      <p:transition advClick="0"/>
    </mc:Fallback>
  </mc:AlternateContent>
</p:sld>
</file>

<file path=ppt/tags/tag1.xml><?xml version="1.0" encoding="utf-8"?>
<p:tagLst xmlns:p="http://schemas.openxmlformats.org/presentationml/2006/main">
  <p:tag name="KSO_WM_DIAGRAM_VIRTUALLY_FRAME" val="{&quot;height&quot;:260.0614173228347,&quot;left&quot;:94.38283464566929,&quot;top&quot;:225.45811023622045,&quot;width&quot;:776.779212598425}"/>
</p:tagLst>
</file>

<file path=ppt/tags/tag2.xml><?xml version="1.0" encoding="utf-8"?>
<p:tagLst xmlns:p="http://schemas.openxmlformats.org/presentationml/2006/main">
  <p:tag name="KSO_WM_DIAGRAM_VIRTUALLY_FRAME" val="{&quot;height&quot;:260.0614173228347,&quot;left&quot;:94.38283464566929,&quot;top&quot;:225.45811023622045,&quot;width&quot;:776.779212598425}"/>
</p:tagLst>
</file>

<file path=ppt/tags/tag3.xml><?xml version="1.0" encoding="utf-8"?>
<p:tagLst xmlns:p="http://schemas.openxmlformats.org/presentationml/2006/main">
  <p:tag name="KSO_WM_DIAGRAM_VIRTUALLY_FRAME" val="{&quot;height&quot;:260.0614173228347,&quot;left&quot;:94.38283464566929,&quot;top&quot;:225.45811023622045,&quot;width&quot;:776.779212598425}"/>
</p:tagLst>
</file>

<file path=ppt/tags/tag4.xml><?xml version="1.0" encoding="utf-8"?>
<p:tagLst xmlns:p="http://schemas.openxmlformats.org/presentationml/2006/main">
  <p:tag name="KSO_WM_DIAGRAM_VIRTUALLY_FRAME" val="{&quot;height&quot;:260.0614173228347,&quot;left&quot;:94.38283464566929,&quot;top&quot;:225.45811023622045,&quot;width&quot;:776.779212598425}"/>
</p:tagLst>
</file>

<file path=ppt/tags/tag5.xml><?xml version="1.0" encoding="utf-8"?>
<p:tagLst xmlns:p="http://schemas.openxmlformats.org/presentationml/2006/main">
  <p:tag name="KSO_WM_DIAGRAM_VIRTUALLY_FRAME" val="{&quot;height&quot;:260.0614173228347,&quot;left&quot;:94.38283464566929,&quot;top&quot;:225.45811023622045,&quot;width&quot;:776.779212598425}"/>
</p:tagLst>
</file>

<file path=ppt/tags/tag6.xml><?xml version="1.0" encoding="utf-8"?>
<p:tagLst xmlns:p="http://schemas.openxmlformats.org/presentationml/2006/main">
  <p:tag name="KSO_WM_DIAGRAM_VIRTUALLY_FRAME" val="{&quot;height&quot;:260.0614173228347,&quot;left&quot;:94.38283464566929,&quot;top&quot;:225.45811023622045,&quot;width&quot;:776.779212598425}"/>
</p:tagLst>
</file>

<file path=ppt/tags/tag7.xml><?xml version="1.0" encoding="utf-8"?>
<p:tagLst xmlns:p="http://schemas.openxmlformats.org/presentationml/2006/main">
  <p:tag name="KSO_WM_DIAGRAM_VIRTUALLY_FRAME" val="{&quot;height&quot;:260.0614173228347,&quot;left&quot;:94.38283464566929,&quot;top&quot;:225.45811023622045,&quot;width&quot;:776.779212598425}"/>
</p:tagLst>
</file>

<file path=ppt/tags/tag8.xml><?xml version="1.0" encoding="utf-8"?>
<p:tagLst xmlns:p="http://schemas.openxmlformats.org/presentationml/2006/main">
  <p:tag name="KSO_WM_DIAGRAM_VIRTUALLY_FRAME" val="{&quot;height&quot;:260.0614173228347,&quot;left&quot;:94.38283464566929,&quot;top&quot;:225.45811023622045,&quot;width&quot;:776.779212598425}"/>
</p:tagLst>
</file>

<file path=ppt/tags/tag9.xml><?xml version="1.0" encoding="utf-8"?>
<p:tagLst xmlns:p="http://schemas.openxmlformats.org/presentationml/2006/main">
  <p:tag name="KSO_WM_DIAGRAM_VIRTUALLY_FRAME" val="{&quot;height&quot;:260.0614173228347,&quot;left&quot;:94.38283464566929,&quot;top&quot;:225.45811023622045,&quot;width&quot;:776.779212598425}"/>
</p:tagLst>
</file>

<file path=ppt/tags/tag10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11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12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13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14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15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16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17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18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19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20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21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22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23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24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25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26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27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28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29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30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31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32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33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34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35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36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37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38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39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40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41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42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43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44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45.xml><?xml version="1.0" encoding="utf-8"?>
<p:tagLst xmlns:p="http://schemas.openxmlformats.org/presentationml/2006/main">
  <p:tag name="KSO_WM_DIAGRAM_VIRTUALLY_FRAME" val="{&quot;height&quot;:344.0029133858267,&quot;left&quot;:231.5196062992126,&quot;top&quot;:150.4740157480315,&quot;width&quot;:490.30307086614164}"/>
</p:tagLst>
</file>

<file path=ppt/tags/tag46.xml><?xml version="1.0" encoding="utf-8"?>
<p:tagLst xmlns:p="http://schemas.openxmlformats.org/presentationml/2006/main">
  <p:tag name="ISPRING_RESOURCE_PATHS_HASH_PRESENTER" val="3f15e6573a385e41c33bb97e7105a62faa5c484"/>
</p:tagLst>
</file>

<file path=ppt/theme/theme1.xml><?xml version="1.0" encoding="utf-8"?>
<a:theme xmlns:a="http://schemas.openxmlformats.org/drawingml/2006/main" name="webwppDef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自定义 2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5DA2"/>
      </a:accent1>
      <a:accent2>
        <a:srgbClr val="C4C7CB"/>
      </a:accent2>
      <a:accent3>
        <a:srgbClr val="7F7F7F"/>
      </a:accent3>
      <a:accent4>
        <a:srgbClr val="7F7F7F"/>
      </a:accent4>
      <a:accent5>
        <a:srgbClr val="7F7F7F"/>
      </a:accent5>
      <a:accent6>
        <a:srgbClr val="7F7F7F"/>
      </a:accent6>
      <a:hlink>
        <a:srgbClr val="17365D"/>
      </a:hlink>
      <a:folHlink>
        <a:srgbClr val="548DD4"/>
      </a:folHlink>
    </a:clrScheme>
    <a:fontScheme name="ud0ofpxa">
      <a:majorFont>
        <a:latin typeface="字魂105号-简雅黑"/>
        <a:ea typeface="字魂105号-简雅黑"/>
        <a:cs typeface=""/>
      </a:majorFont>
      <a:minorFont>
        <a:latin typeface="字魂105号-简雅黑"/>
        <a:ea typeface="字魂105号-简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z="1200" dirty="0" smtClean="0">
            <a:solidFill>
              <a:schemeClr val="tx1">
                <a:lumMod val="75000"/>
                <a:lumOff val="25000"/>
              </a:schemeClr>
            </a:solidFill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18753</Words>
  <Application>WPS 演示</Application>
  <PresentationFormat>自定义</PresentationFormat>
  <Paragraphs>1325</Paragraphs>
  <Slides>121</Slides>
  <Notes>122</Notes>
  <HiddenSlides>0</HiddenSlides>
  <MMClips>0</MMClips>
  <ScaleCrop>false</ScaleCrop>
  <HeadingPairs>
    <vt:vector size="8" baseType="variant">
      <vt:variant>
        <vt:lpstr>已用的字体</vt:lpstr>
      </vt:variant>
      <vt:variant>
        <vt:i4>23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4</vt:i4>
      </vt:variant>
      <vt:variant>
        <vt:lpstr>幻灯片标题</vt:lpstr>
      </vt:variant>
      <vt:variant>
        <vt:i4>121</vt:i4>
      </vt:variant>
    </vt:vector>
  </HeadingPairs>
  <TitlesOfParts>
    <vt:vector size="150" baseType="lpstr">
      <vt:lpstr>Arial</vt:lpstr>
      <vt:lpstr>宋体</vt:lpstr>
      <vt:lpstr>Wingdings</vt:lpstr>
      <vt:lpstr>微软雅黑</vt:lpstr>
      <vt:lpstr>思源黑体 CN Medium</vt:lpstr>
      <vt:lpstr>黑体</vt:lpstr>
      <vt:lpstr>字魂58号-创中黑</vt:lpstr>
      <vt:lpstr>Source Han Sans K Bold</vt:lpstr>
      <vt:lpstr>Calibri</vt:lpstr>
      <vt:lpstr>Calibri</vt:lpstr>
      <vt:lpstr>U.S. 101</vt:lpstr>
      <vt:lpstr>Segoe Print</vt:lpstr>
      <vt:lpstr>Roboto</vt:lpstr>
      <vt:lpstr>Times New Roman</vt:lpstr>
      <vt:lpstr>Open Sans Light</vt:lpstr>
      <vt:lpstr>字魂105号-简雅黑</vt:lpstr>
      <vt:lpstr>Arial Unicode MS</vt:lpstr>
      <vt:lpstr>Gulim</vt:lpstr>
      <vt:lpstr>Malgun Gothic</vt:lpstr>
      <vt:lpstr>Courier New</vt:lpstr>
      <vt:lpstr>Verdana</vt:lpstr>
      <vt:lpstr>Impact</vt:lpstr>
      <vt:lpstr>Yu Gothic UI Semibold</vt:lpstr>
      <vt:lpstr>webwppDefTheme</vt:lpstr>
      <vt:lpstr>Office 主题</vt:lpstr>
      <vt:lpstr>Package</vt:lpstr>
      <vt:lpstr>Package</vt:lpstr>
      <vt:lpstr>Package</vt:lpstr>
      <vt:lpstr>Package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蓝白商务述职报告工作总结ppt模板</dc:title>
  <dc:creator>常董</dc:creator>
  <cp:lastModifiedBy>李磊</cp:lastModifiedBy>
  <cp:revision>1608</cp:revision>
  <dcterms:created xsi:type="dcterms:W3CDTF">2020-11-11T09:29:00Z</dcterms:created>
  <dcterms:modified xsi:type="dcterms:W3CDTF">2026-09-01T01:41:20Z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2052-12.1.0.28043</vt:lpwstr>
  </property>
  <property fmtid="{D5CDD505-2E9C-101B-9397-08002B2CF9AE}" pid="3" name="ICV">
    <vt:lpwstr>689D822710C54413ACF3D408DA5195C4_12</vt:lpwstr>
  </property>
</Properties>
</file>